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 id="2147483822" r:id="rId2"/>
  </p:sldMasterIdLst>
  <p:notesMasterIdLst>
    <p:notesMasterId r:id="rId19"/>
  </p:notesMasterIdLst>
  <p:sldIdLst>
    <p:sldId id="296" r:id="rId3"/>
    <p:sldId id="358" r:id="rId4"/>
    <p:sldId id="261" r:id="rId5"/>
    <p:sldId id="304" r:id="rId6"/>
    <p:sldId id="266" r:id="rId7"/>
    <p:sldId id="360" r:id="rId8"/>
    <p:sldId id="362" r:id="rId9"/>
    <p:sldId id="364" r:id="rId10"/>
    <p:sldId id="367" r:id="rId11"/>
    <p:sldId id="368" r:id="rId12"/>
    <p:sldId id="366" r:id="rId13"/>
    <p:sldId id="275" r:id="rId14"/>
    <p:sldId id="279" r:id="rId15"/>
    <p:sldId id="365" r:id="rId16"/>
    <p:sldId id="303" r:id="rId17"/>
    <p:sldId id="356"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cMahon" initials="CM" lastIdx="15" clrIdx="0">
    <p:extLst>
      <p:ext uri="{19B8F6BF-5375-455C-9EA6-DF929625EA0E}">
        <p15:presenceInfo xmlns:p15="http://schemas.microsoft.com/office/powerpoint/2012/main" userId="S-1-5-21-1894104153-876396936-468409705-4148" providerId="AD"/>
      </p:ext>
    </p:extLst>
  </p:cmAuthor>
  <p:cmAuthor id="2" name="Lorrie Lutz" initials="LL" lastIdx="3" clrIdx="1">
    <p:extLst>
      <p:ext uri="{19B8F6BF-5375-455C-9EA6-DF929625EA0E}">
        <p15:presenceInfo xmlns:p15="http://schemas.microsoft.com/office/powerpoint/2012/main" userId="Lorrie Lu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54"/>
    <a:srgbClr val="006666"/>
    <a:srgbClr val="008000"/>
    <a:srgbClr val="E7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42B24-69D0-4EC7-A510-5EA8E9965EE3}" v="49" dt="2019-05-29T11:55:19.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0" autoAdjust="0"/>
    <p:restoredTop sz="94362" autoAdjust="0"/>
  </p:normalViewPr>
  <p:slideViewPr>
    <p:cSldViewPr snapToGrid="0">
      <p:cViewPr varScale="1">
        <p:scale>
          <a:sx n="42" d="100"/>
          <a:sy n="42" d="100"/>
        </p:scale>
        <p:origin x="876" y="32"/>
      </p:cViewPr>
      <p:guideLst/>
    </p:cSldViewPr>
  </p:slideViewPr>
  <p:notesTextViewPr>
    <p:cViewPr>
      <p:scale>
        <a:sx n="1" d="1"/>
        <a:sy n="1" d="1"/>
      </p:scale>
      <p:origin x="0" y="0"/>
    </p:cViewPr>
  </p:notesTextViewPr>
  <p:sorterViewPr>
    <p:cViewPr>
      <p:scale>
        <a:sx n="100" d="100"/>
        <a:sy n="100" d="100"/>
      </p:scale>
      <p:origin x="0" y="-26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Zarnfaller" userId="ecdea9d9-c3cf-4bea-803c-f664f783a15c" providerId="ADAL" clId="{5F242B24-69D0-4EC7-A510-5EA8E9965EE3}"/>
    <pc:docChg chg="custSel modSld">
      <pc:chgData name="Steven Zarnfaller" userId="ecdea9d9-c3cf-4bea-803c-f664f783a15c" providerId="ADAL" clId="{5F242B24-69D0-4EC7-A510-5EA8E9965EE3}" dt="2019-05-29T11:55:19.222" v="48" actId="113"/>
      <pc:docMkLst>
        <pc:docMk/>
      </pc:docMkLst>
      <pc:sldChg chg="addSp delSp modSp">
        <pc:chgData name="Steven Zarnfaller" userId="ecdea9d9-c3cf-4bea-803c-f664f783a15c" providerId="ADAL" clId="{5F242B24-69D0-4EC7-A510-5EA8E9965EE3}" dt="2019-05-29T11:54:04.554" v="45" actId="1036"/>
        <pc:sldMkLst>
          <pc:docMk/>
          <pc:sldMk cId="2859919152" sldId="261"/>
        </pc:sldMkLst>
        <pc:picChg chg="add mod">
          <ac:chgData name="Steven Zarnfaller" userId="ecdea9d9-c3cf-4bea-803c-f664f783a15c" providerId="ADAL" clId="{5F242B24-69D0-4EC7-A510-5EA8E9965EE3}" dt="2019-05-29T11:54:04.554" v="45" actId="1036"/>
          <ac:picMkLst>
            <pc:docMk/>
            <pc:sldMk cId="2859919152" sldId="261"/>
            <ac:picMk id="4" creationId="{3165E40E-4E89-4445-83BB-00AF88F8FBC2}"/>
          </ac:picMkLst>
        </pc:picChg>
        <pc:picChg chg="del">
          <ac:chgData name="Steven Zarnfaller" userId="ecdea9d9-c3cf-4bea-803c-f664f783a15c" providerId="ADAL" clId="{5F242B24-69D0-4EC7-A510-5EA8E9965EE3}" dt="2019-05-29T11:53:18.906" v="20" actId="478"/>
          <ac:picMkLst>
            <pc:docMk/>
            <pc:sldMk cId="2859919152" sldId="261"/>
            <ac:picMk id="8" creationId="{246BB802-AD86-4526-B5D8-B7F4CBE89344}"/>
          </ac:picMkLst>
        </pc:picChg>
      </pc:sldChg>
      <pc:sldChg chg="modSp">
        <pc:chgData name="Steven Zarnfaller" userId="ecdea9d9-c3cf-4bea-803c-f664f783a15c" providerId="ADAL" clId="{5F242B24-69D0-4EC7-A510-5EA8E9965EE3}" dt="2019-05-29T11:53:02.689" v="19" actId="20577"/>
        <pc:sldMkLst>
          <pc:docMk/>
          <pc:sldMk cId="3130085493" sldId="304"/>
        </pc:sldMkLst>
        <pc:spChg chg="mod">
          <ac:chgData name="Steven Zarnfaller" userId="ecdea9d9-c3cf-4bea-803c-f664f783a15c" providerId="ADAL" clId="{5F242B24-69D0-4EC7-A510-5EA8E9965EE3}" dt="2019-05-29T11:53:02.689" v="19" actId="20577"/>
          <ac:spMkLst>
            <pc:docMk/>
            <pc:sldMk cId="3130085493" sldId="304"/>
            <ac:spMk id="2" creationId="{818CFF0F-A036-40CE-AF9C-2D09BB2DF7BF}"/>
          </ac:spMkLst>
        </pc:spChg>
      </pc:sldChg>
      <pc:sldChg chg="modSp">
        <pc:chgData name="Steven Zarnfaller" userId="ecdea9d9-c3cf-4bea-803c-f664f783a15c" providerId="ADAL" clId="{5F242B24-69D0-4EC7-A510-5EA8E9965EE3}" dt="2019-05-29T11:55:19.222" v="48" actId="113"/>
        <pc:sldMkLst>
          <pc:docMk/>
          <pc:sldMk cId="4220207196" sldId="356"/>
        </pc:sldMkLst>
        <pc:spChg chg="mod">
          <ac:chgData name="Steven Zarnfaller" userId="ecdea9d9-c3cf-4bea-803c-f664f783a15c" providerId="ADAL" clId="{5F242B24-69D0-4EC7-A510-5EA8E9965EE3}" dt="2019-05-29T11:55:19.222" v="48" actId="113"/>
          <ac:spMkLst>
            <pc:docMk/>
            <pc:sldMk cId="4220207196" sldId="356"/>
            <ac:spMk id="2" creationId="{D7E5CD60-C4C2-48AC-B73A-709DC8A0A03F}"/>
          </ac:spMkLst>
        </pc:spChg>
      </pc:sldChg>
      <pc:sldChg chg="modSp">
        <pc:chgData name="Steven Zarnfaller" userId="ecdea9d9-c3cf-4bea-803c-f664f783a15c" providerId="ADAL" clId="{5F242B24-69D0-4EC7-A510-5EA8E9965EE3}" dt="2019-05-29T11:52:05.606" v="17" actId="20577"/>
        <pc:sldMkLst>
          <pc:docMk/>
          <pc:sldMk cId="980031347" sldId="360"/>
        </pc:sldMkLst>
        <pc:spChg chg="mod">
          <ac:chgData name="Steven Zarnfaller" userId="ecdea9d9-c3cf-4bea-803c-f664f783a15c" providerId="ADAL" clId="{5F242B24-69D0-4EC7-A510-5EA8E9965EE3}" dt="2019-05-29T11:52:05.606" v="17" actId="20577"/>
          <ac:spMkLst>
            <pc:docMk/>
            <pc:sldMk cId="980031347" sldId="360"/>
            <ac:spMk id="3" creationId="{D46FA5A1-4BAF-4B37-A102-AE289D7D2007}"/>
          </ac:spMkLst>
        </pc:spChg>
      </pc:sldChg>
      <pc:sldChg chg="modSp">
        <pc:chgData name="Steven Zarnfaller" userId="ecdea9d9-c3cf-4bea-803c-f664f783a15c" providerId="ADAL" clId="{5F242B24-69D0-4EC7-A510-5EA8E9965EE3}" dt="2019-05-29T11:54:46.376" v="47" actId="20577"/>
        <pc:sldMkLst>
          <pc:docMk/>
          <pc:sldMk cId="1720109081" sldId="364"/>
        </pc:sldMkLst>
        <pc:spChg chg="mod">
          <ac:chgData name="Steven Zarnfaller" userId="ecdea9d9-c3cf-4bea-803c-f664f783a15c" providerId="ADAL" clId="{5F242B24-69D0-4EC7-A510-5EA8E9965EE3}" dt="2019-05-29T11:54:46.376" v="47" actId="20577"/>
          <ac:spMkLst>
            <pc:docMk/>
            <pc:sldMk cId="1720109081" sldId="364"/>
            <ac:spMk id="5" creationId="{D98C2E45-A55D-4C5C-8CBE-5882654ADF50}"/>
          </ac:spMkLst>
        </pc:spChg>
        <pc:spChg chg="mod">
          <ac:chgData name="Steven Zarnfaller" userId="ecdea9d9-c3cf-4bea-803c-f664f783a15c" providerId="ADAL" clId="{5F242B24-69D0-4EC7-A510-5EA8E9965EE3}" dt="2019-05-29T11:47:31.160" v="0" actId="255"/>
          <ac:spMkLst>
            <pc:docMk/>
            <pc:sldMk cId="1720109081" sldId="364"/>
            <ac:spMk id="9" creationId="{25E26895-F99E-4E7A-B6B5-5E924ECD1534}"/>
          </ac:spMkLst>
        </pc:spChg>
      </pc:sldChg>
      <pc:sldChg chg="modSp">
        <pc:chgData name="Steven Zarnfaller" userId="ecdea9d9-c3cf-4bea-803c-f664f783a15c" providerId="ADAL" clId="{5F242B24-69D0-4EC7-A510-5EA8E9965EE3}" dt="2019-05-29T11:48:39.404" v="9" actId="20577"/>
        <pc:sldMkLst>
          <pc:docMk/>
          <pc:sldMk cId="735255153" sldId="368"/>
        </pc:sldMkLst>
        <pc:spChg chg="mod">
          <ac:chgData name="Steven Zarnfaller" userId="ecdea9d9-c3cf-4bea-803c-f664f783a15c" providerId="ADAL" clId="{5F242B24-69D0-4EC7-A510-5EA8E9965EE3}" dt="2019-05-29T11:48:39.404" v="9" actId="20577"/>
          <ac:spMkLst>
            <pc:docMk/>
            <pc:sldMk cId="735255153" sldId="368"/>
            <ac:spMk id="3" creationId="{47FC517D-F6AA-4119-9E23-CF285EF4ED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C9FBC-D75E-4294-9E6E-0886273990D7}"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11130330-FA7C-4DD2-B8C5-B5EF1E4D6D11}">
      <dgm:prSet custT="1"/>
      <dgm:spPr/>
      <dgm:t>
        <a:bodyPr/>
        <a:lstStyle/>
        <a:p>
          <a:pPr>
            <a:lnSpc>
              <a:spcPct val="100000"/>
            </a:lnSpc>
          </a:pPr>
          <a:r>
            <a:rPr lang="en-US" sz="2000" dirty="0"/>
            <a:t>Occupational Health</a:t>
          </a:r>
        </a:p>
      </dgm:t>
    </dgm:pt>
    <dgm:pt modelId="{59C85A2E-AB82-4734-8FD0-E6CBA5D4AD4E}" type="parTrans" cxnId="{FBD47068-F1F4-4E04-BACC-D4C089B28DD8}">
      <dgm:prSet/>
      <dgm:spPr/>
      <dgm:t>
        <a:bodyPr/>
        <a:lstStyle/>
        <a:p>
          <a:endParaRPr lang="en-US" sz="3600"/>
        </a:p>
      </dgm:t>
    </dgm:pt>
    <dgm:pt modelId="{85F6F5D6-FC20-4298-9041-BD8FAE2D9A20}" type="sibTrans" cxnId="{FBD47068-F1F4-4E04-BACC-D4C089B28DD8}">
      <dgm:prSet/>
      <dgm:spPr/>
      <dgm:t>
        <a:bodyPr/>
        <a:lstStyle/>
        <a:p>
          <a:endParaRPr lang="en-US" sz="2400"/>
        </a:p>
      </dgm:t>
    </dgm:pt>
    <dgm:pt modelId="{EAB00AD8-0D78-4222-9747-83488A17311C}">
      <dgm:prSet custT="1"/>
      <dgm:spPr/>
      <dgm:t>
        <a:bodyPr/>
        <a:lstStyle/>
        <a:p>
          <a:pPr>
            <a:lnSpc>
              <a:spcPct val="100000"/>
            </a:lnSpc>
          </a:pPr>
          <a:r>
            <a:rPr lang="en-US" sz="2000" dirty="0"/>
            <a:t>Workforce Development    </a:t>
          </a:r>
        </a:p>
      </dgm:t>
    </dgm:pt>
    <dgm:pt modelId="{F452CA76-0673-4669-8E98-3001DCE885A7}" type="parTrans" cxnId="{4C0AF4B3-1260-4D2D-A5D0-D60BE6DD41A6}">
      <dgm:prSet/>
      <dgm:spPr/>
      <dgm:t>
        <a:bodyPr/>
        <a:lstStyle/>
        <a:p>
          <a:endParaRPr lang="en-US" sz="3600"/>
        </a:p>
      </dgm:t>
    </dgm:pt>
    <dgm:pt modelId="{76072ABD-0D1E-4DE8-BE18-251D75954398}" type="sibTrans" cxnId="{4C0AF4B3-1260-4D2D-A5D0-D60BE6DD41A6}">
      <dgm:prSet/>
      <dgm:spPr/>
      <dgm:t>
        <a:bodyPr/>
        <a:lstStyle/>
        <a:p>
          <a:endParaRPr lang="en-US" sz="2400"/>
        </a:p>
      </dgm:t>
    </dgm:pt>
    <dgm:pt modelId="{4272D341-84D1-4AAB-9551-83E4FABD057A}">
      <dgm:prSet custT="1"/>
      <dgm:spPr/>
      <dgm:t>
        <a:bodyPr/>
        <a:lstStyle/>
        <a:p>
          <a:pPr>
            <a:lnSpc>
              <a:spcPct val="100000"/>
            </a:lnSpc>
          </a:pPr>
          <a:r>
            <a:rPr lang="en-US" sz="2000" dirty="0"/>
            <a:t>Economic Development   </a:t>
          </a:r>
        </a:p>
      </dgm:t>
    </dgm:pt>
    <dgm:pt modelId="{AE60B82D-B61F-4A8E-A5F3-AE769060E144}" type="parTrans" cxnId="{5B592F60-99DE-48D6-AFEB-C64F0B6D9E58}">
      <dgm:prSet/>
      <dgm:spPr/>
      <dgm:t>
        <a:bodyPr/>
        <a:lstStyle/>
        <a:p>
          <a:endParaRPr lang="en-US" sz="3600"/>
        </a:p>
      </dgm:t>
    </dgm:pt>
    <dgm:pt modelId="{2E3DC0BC-C0E5-478E-B555-AB4D43E62D88}" type="sibTrans" cxnId="{5B592F60-99DE-48D6-AFEB-C64F0B6D9E58}">
      <dgm:prSet/>
      <dgm:spPr/>
      <dgm:t>
        <a:bodyPr/>
        <a:lstStyle/>
        <a:p>
          <a:endParaRPr lang="en-US" sz="2400"/>
        </a:p>
      </dgm:t>
    </dgm:pt>
    <dgm:pt modelId="{4F098321-BD4E-4182-A028-3D2115A43561}">
      <dgm:prSet custT="1"/>
      <dgm:spPr/>
      <dgm:t>
        <a:bodyPr/>
        <a:lstStyle/>
        <a:p>
          <a:pPr>
            <a:lnSpc>
              <a:spcPct val="100000"/>
            </a:lnSpc>
          </a:pPr>
          <a:r>
            <a:rPr lang="en-US" sz="2000" dirty="0"/>
            <a:t>Education   </a:t>
          </a:r>
        </a:p>
      </dgm:t>
    </dgm:pt>
    <dgm:pt modelId="{FCCAD771-FC2C-407E-BA9F-4794CC48F612}" type="parTrans" cxnId="{EB715AB1-D781-4083-8CCE-BCAD714BD612}">
      <dgm:prSet/>
      <dgm:spPr/>
      <dgm:t>
        <a:bodyPr/>
        <a:lstStyle/>
        <a:p>
          <a:endParaRPr lang="en-US" sz="3600"/>
        </a:p>
      </dgm:t>
    </dgm:pt>
    <dgm:pt modelId="{642068C3-7620-4B80-8096-81D98ADCD6F5}" type="sibTrans" cxnId="{EB715AB1-D781-4083-8CCE-BCAD714BD612}">
      <dgm:prSet/>
      <dgm:spPr/>
      <dgm:t>
        <a:bodyPr/>
        <a:lstStyle/>
        <a:p>
          <a:endParaRPr lang="en-US" sz="2400"/>
        </a:p>
      </dgm:t>
    </dgm:pt>
    <dgm:pt modelId="{91B9456F-D40B-4A0E-8B59-809D1E2D19C3}">
      <dgm:prSet custT="1"/>
      <dgm:spPr>
        <a:solidFill>
          <a:srgbClr val="0070C0"/>
        </a:solidFill>
        <a:ln>
          <a:solidFill>
            <a:schemeClr val="accent1"/>
          </a:solidFill>
        </a:ln>
      </dgm:spPr>
      <dgm:t>
        <a:bodyPr/>
        <a:lstStyle/>
        <a:p>
          <a:r>
            <a:rPr lang="en-US" sz="1800" b="1" dirty="0"/>
            <a:t>A GROWING NUMBER OF  TOP TIER BRANDS </a:t>
          </a:r>
          <a:endParaRPr lang="en-US" sz="1800" dirty="0"/>
        </a:p>
      </dgm:t>
    </dgm:pt>
    <dgm:pt modelId="{C51CAF29-BB19-4BC4-B6B2-BAEDB3D37F8D}" type="parTrans" cxnId="{F8CF47C1-4ECC-4D6D-8108-F69FB60AC447}">
      <dgm:prSet/>
      <dgm:spPr/>
      <dgm:t>
        <a:bodyPr/>
        <a:lstStyle/>
        <a:p>
          <a:endParaRPr lang="en-US" sz="3600"/>
        </a:p>
      </dgm:t>
    </dgm:pt>
    <dgm:pt modelId="{5B8EE1CE-FB51-4054-BCFD-B9F99C503FC8}" type="sibTrans" cxnId="{F8CF47C1-4ECC-4D6D-8108-F69FB60AC447}">
      <dgm:prSet/>
      <dgm:spPr/>
      <dgm:t>
        <a:bodyPr/>
        <a:lstStyle/>
        <a:p>
          <a:endParaRPr lang="en-US" sz="2400"/>
        </a:p>
      </dgm:t>
    </dgm:pt>
    <dgm:pt modelId="{60661D9D-5DE4-49C0-AAA1-4E3DD9077AFF}">
      <dgm:prSet custT="1"/>
      <dgm:spPr>
        <a:solidFill>
          <a:srgbClr val="0070C0"/>
        </a:solidFill>
        <a:ln>
          <a:solidFill>
            <a:schemeClr val="accent1"/>
          </a:solidFill>
        </a:ln>
      </dgm:spPr>
      <dgm:t>
        <a:bodyPr/>
        <a:lstStyle/>
        <a:p>
          <a:r>
            <a:rPr lang="en-US" sz="1800" b="1" dirty="0"/>
            <a:t>SERVICES ARE DELIVERED THROUGH FOUR AREAS OF PRACTICE  </a:t>
          </a:r>
        </a:p>
      </dgm:t>
    </dgm:pt>
    <dgm:pt modelId="{AC7A2DB4-0A17-4D79-B46F-A41A515E1B24}" type="sibTrans" cxnId="{2750B0E3-35CB-4F1C-9174-DBFC6C9105D4}">
      <dgm:prSet/>
      <dgm:spPr/>
      <dgm:t>
        <a:bodyPr/>
        <a:lstStyle/>
        <a:p>
          <a:endParaRPr lang="en-US" sz="2400"/>
        </a:p>
      </dgm:t>
    </dgm:pt>
    <dgm:pt modelId="{3FEB1666-F9FF-4AA3-A81F-F3C7677D1CCF}" type="parTrans" cxnId="{2750B0E3-35CB-4F1C-9174-DBFC6C9105D4}">
      <dgm:prSet/>
      <dgm:spPr/>
      <dgm:t>
        <a:bodyPr/>
        <a:lstStyle/>
        <a:p>
          <a:endParaRPr lang="en-US" sz="3600"/>
        </a:p>
      </dgm:t>
    </dgm:pt>
    <dgm:pt modelId="{1D94159D-71A1-4403-9654-7813775E71C2}" type="pres">
      <dgm:prSet presAssocID="{1CCC9FBC-D75E-4294-9E6E-0886273990D7}" presName="linear" presStyleCnt="0">
        <dgm:presLayoutVars>
          <dgm:animLvl val="lvl"/>
          <dgm:resizeHandles val="exact"/>
        </dgm:presLayoutVars>
      </dgm:prSet>
      <dgm:spPr/>
    </dgm:pt>
    <dgm:pt modelId="{4A18CF9B-7061-4E18-8791-5242D8BE5D5A}" type="pres">
      <dgm:prSet presAssocID="{60661D9D-5DE4-49C0-AAA1-4E3DD9077AFF}" presName="parentText" presStyleLbl="node1" presStyleIdx="0" presStyleCnt="2" custScaleY="59157" custLinFactY="-11893" custLinFactNeighborX="0" custLinFactNeighborY="-100000">
        <dgm:presLayoutVars>
          <dgm:chMax val="0"/>
          <dgm:bulletEnabled val="1"/>
        </dgm:presLayoutVars>
      </dgm:prSet>
      <dgm:spPr/>
    </dgm:pt>
    <dgm:pt modelId="{2F86AD2B-4352-417A-9F07-CDBA1D228EAE}" type="pres">
      <dgm:prSet presAssocID="{60661D9D-5DE4-49C0-AAA1-4E3DD9077AFF}" presName="childText" presStyleLbl="revTx" presStyleIdx="0" presStyleCnt="1" custLinFactNeighborX="427" custLinFactNeighborY="-98251">
        <dgm:presLayoutVars>
          <dgm:bulletEnabled val="1"/>
        </dgm:presLayoutVars>
      </dgm:prSet>
      <dgm:spPr/>
    </dgm:pt>
    <dgm:pt modelId="{64485A75-8C81-482D-8FCE-48C8C5AD4CBA}" type="pres">
      <dgm:prSet presAssocID="{91B9456F-D40B-4A0E-8B59-809D1E2D19C3}" presName="parentText" presStyleLbl="node1" presStyleIdx="1" presStyleCnt="2" custScaleY="43168" custLinFactNeighborX="662" custLinFactNeighborY="-53154">
        <dgm:presLayoutVars>
          <dgm:chMax val="0"/>
          <dgm:bulletEnabled val="1"/>
        </dgm:presLayoutVars>
      </dgm:prSet>
      <dgm:spPr/>
    </dgm:pt>
  </dgm:ptLst>
  <dgm:cxnLst>
    <dgm:cxn modelId="{71DE3C37-2FD1-46DC-B217-C16F7547F5C6}" type="presOf" srcId="{11130330-FA7C-4DD2-B8C5-B5EF1E4D6D11}" destId="{2F86AD2B-4352-417A-9F07-CDBA1D228EAE}" srcOrd="0" destOrd="0" presId="urn:microsoft.com/office/officeart/2005/8/layout/vList2"/>
    <dgm:cxn modelId="{5B592F60-99DE-48D6-AFEB-C64F0B6D9E58}" srcId="{60661D9D-5DE4-49C0-AAA1-4E3DD9077AFF}" destId="{4272D341-84D1-4AAB-9551-83E4FABD057A}" srcOrd="2" destOrd="0" parTransId="{AE60B82D-B61F-4A8E-A5F3-AE769060E144}" sibTransId="{2E3DC0BC-C0E5-478E-B555-AB4D43E62D88}"/>
    <dgm:cxn modelId="{FBD47068-F1F4-4E04-BACC-D4C089B28DD8}" srcId="{60661D9D-5DE4-49C0-AAA1-4E3DD9077AFF}" destId="{11130330-FA7C-4DD2-B8C5-B5EF1E4D6D11}" srcOrd="0" destOrd="0" parTransId="{59C85A2E-AB82-4734-8FD0-E6CBA5D4AD4E}" sibTransId="{85F6F5D6-FC20-4298-9041-BD8FAE2D9A20}"/>
    <dgm:cxn modelId="{BB8C587A-1901-482A-9B65-F4247D170077}" type="presOf" srcId="{91B9456F-D40B-4A0E-8B59-809D1E2D19C3}" destId="{64485A75-8C81-482D-8FCE-48C8C5AD4CBA}" srcOrd="0" destOrd="0" presId="urn:microsoft.com/office/officeart/2005/8/layout/vList2"/>
    <dgm:cxn modelId="{40F5E294-1D33-485C-B79F-DEC8E3CDADDA}" type="presOf" srcId="{4272D341-84D1-4AAB-9551-83E4FABD057A}" destId="{2F86AD2B-4352-417A-9F07-CDBA1D228EAE}" srcOrd="0" destOrd="2" presId="urn:microsoft.com/office/officeart/2005/8/layout/vList2"/>
    <dgm:cxn modelId="{EB715AB1-D781-4083-8CCE-BCAD714BD612}" srcId="{60661D9D-5DE4-49C0-AAA1-4E3DD9077AFF}" destId="{4F098321-BD4E-4182-A028-3D2115A43561}" srcOrd="3" destOrd="0" parTransId="{FCCAD771-FC2C-407E-BA9F-4794CC48F612}" sibTransId="{642068C3-7620-4B80-8096-81D98ADCD6F5}"/>
    <dgm:cxn modelId="{4C0AF4B3-1260-4D2D-A5D0-D60BE6DD41A6}" srcId="{60661D9D-5DE4-49C0-AAA1-4E3DD9077AFF}" destId="{EAB00AD8-0D78-4222-9747-83488A17311C}" srcOrd="1" destOrd="0" parTransId="{F452CA76-0673-4669-8E98-3001DCE885A7}" sibTransId="{76072ABD-0D1E-4DE8-BE18-251D75954398}"/>
    <dgm:cxn modelId="{C1565CB6-2BDE-4D78-8B1F-46EF747ED245}" type="presOf" srcId="{1CCC9FBC-D75E-4294-9E6E-0886273990D7}" destId="{1D94159D-71A1-4403-9654-7813775E71C2}" srcOrd="0" destOrd="0" presId="urn:microsoft.com/office/officeart/2005/8/layout/vList2"/>
    <dgm:cxn modelId="{F8CF47C1-4ECC-4D6D-8108-F69FB60AC447}" srcId="{1CCC9FBC-D75E-4294-9E6E-0886273990D7}" destId="{91B9456F-D40B-4A0E-8B59-809D1E2D19C3}" srcOrd="1" destOrd="0" parTransId="{C51CAF29-BB19-4BC4-B6B2-BAEDB3D37F8D}" sibTransId="{5B8EE1CE-FB51-4054-BCFD-B9F99C503FC8}"/>
    <dgm:cxn modelId="{46393CDE-C928-43B2-86E0-2EBE121D929B}" type="presOf" srcId="{EAB00AD8-0D78-4222-9747-83488A17311C}" destId="{2F86AD2B-4352-417A-9F07-CDBA1D228EAE}" srcOrd="0" destOrd="1" presId="urn:microsoft.com/office/officeart/2005/8/layout/vList2"/>
    <dgm:cxn modelId="{2750B0E3-35CB-4F1C-9174-DBFC6C9105D4}" srcId="{1CCC9FBC-D75E-4294-9E6E-0886273990D7}" destId="{60661D9D-5DE4-49C0-AAA1-4E3DD9077AFF}" srcOrd="0" destOrd="0" parTransId="{3FEB1666-F9FF-4AA3-A81F-F3C7677D1CCF}" sibTransId="{AC7A2DB4-0A17-4D79-B46F-A41A515E1B24}"/>
    <dgm:cxn modelId="{63DFF3F9-4DA1-4753-8C41-7217AFFCB702}" type="presOf" srcId="{60661D9D-5DE4-49C0-AAA1-4E3DD9077AFF}" destId="{4A18CF9B-7061-4E18-8791-5242D8BE5D5A}" srcOrd="0" destOrd="0" presId="urn:microsoft.com/office/officeart/2005/8/layout/vList2"/>
    <dgm:cxn modelId="{8B2134FB-B619-443D-A1E5-DF3A6341EA17}" type="presOf" srcId="{4F098321-BD4E-4182-A028-3D2115A43561}" destId="{2F86AD2B-4352-417A-9F07-CDBA1D228EAE}" srcOrd="0" destOrd="3" presId="urn:microsoft.com/office/officeart/2005/8/layout/vList2"/>
    <dgm:cxn modelId="{C290FC0E-0DB4-49CE-BF8B-107557671ADD}" type="presParOf" srcId="{1D94159D-71A1-4403-9654-7813775E71C2}" destId="{4A18CF9B-7061-4E18-8791-5242D8BE5D5A}" srcOrd="0" destOrd="0" presId="urn:microsoft.com/office/officeart/2005/8/layout/vList2"/>
    <dgm:cxn modelId="{0C01FE29-F7F7-4DF0-8E8E-061A03901A65}" type="presParOf" srcId="{1D94159D-71A1-4403-9654-7813775E71C2}" destId="{2F86AD2B-4352-417A-9F07-CDBA1D228EAE}" srcOrd="1" destOrd="0" presId="urn:microsoft.com/office/officeart/2005/8/layout/vList2"/>
    <dgm:cxn modelId="{468F5269-D716-4A7A-B4FE-4651386C9B58}" type="presParOf" srcId="{1D94159D-71A1-4403-9654-7813775E71C2}" destId="{64485A75-8C81-482D-8FCE-48C8C5AD4CB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25C1E-09AD-4686-8048-9256D71DD60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A6540FD-A129-49DE-9372-49869BB30399}">
      <dgm:prSet/>
      <dgm:spPr/>
      <dgm:t>
        <a:bodyPr/>
        <a:lstStyle/>
        <a:p>
          <a:r>
            <a:rPr lang="en-US" b="0" i="0" dirty="0"/>
            <a:t>Achieved industry‐leading outcomes for individuals with barriers to economic well-being</a:t>
          </a:r>
          <a:endParaRPr lang="en-US" dirty="0"/>
        </a:p>
      </dgm:t>
    </dgm:pt>
    <dgm:pt modelId="{6AFF95C1-ED7E-4318-A44E-F5D6AF0F2FEE}" type="parTrans" cxnId="{9F842F9A-C392-4CBE-843E-CA7390CAD75C}">
      <dgm:prSet/>
      <dgm:spPr/>
      <dgm:t>
        <a:bodyPr/>
        <a:lstStyle/>
        <a:p>
          <a:endParaRPr lang="en-US"/>
        </a:p>
      </dgm:t>
    </dgm:pt>
    <dgm:pt modelId="{FE6CFEE0-A911-4D4D-8459-8E8E6B4116CA}" type="sibTrans" cxnId="{9F842F9A-C392-4CBE-843E-CA7390CAD75C}">
      <dgm:prSet/>
      <dgm:spPr/>
      <dgm:t>
        <a:bodyPr/>
        <a:lstStyle/>
        <a:p>
          <a:endParaRPr lang="en-US"/>
        </a:p>
      </dgm:t>
    </dgm:pt>
    <dgm:pt modelId="{E15B4689-7F42-42A6-811A-C5E04AF22C84}">
      <dgm:prSet/>
      <dgm:spPr/>
      <dgm:t>
        <a:bodyPr/>
        <a:lstStyle/>
        <a:p>
          <a:r>
            <a:rPr lang="en-US" b="0" i="0" dirty="0"/>
            <a:t>Sustained and grew our expertise in core markets</a:t>
          </a:r>
          <a:endParaRPr lang="en-US" dirty="0"/>
        </a:p>
      </dgm:t>
    </dgm:pt>
    <dgm:pt modelId="{4224D743-73E0-4745-8C57-023404D849F5}" type="parTrans" cxnId="{9EB3DF54-88C8-474E-B427-53488881AA8A}">
      <dgm:prSet/>
      <dgm:spPr/>
      <dgm:t>
        <a:bodyPr/>
        <a:lstStyle/>
        <a:p>
          <a:endParaRPr lang="en-US"/>
        </a:p>
      </dgm:t>
    </dgm:pt>
    <dgm:pt modelId="{E87823E8-9B83-4846-A485-5E7943ED128E}" type="sibTrans" cxnId="{9EB3DF54-88C8-474E-B427-53488881AA8A}">
      <dgm:prSet/>
      <dgm:spPr/>
      <dgm:t>
        <a:bodyPr/>
        <a:lstStyle/>
        <a:p>
          <a:endParaRPr lang="en-US"/>
        </a:p>
      </dgm:t>
    </dgm:pt>
    <dgm:pt modelId="{E7432A45-A6FE-4AC9-BB5B-1ADD81393800}">
      <dgm:prSet/>
      <dgm:spPr/>
      <dgm:t>
        <a:bodyPr/>
        <a:lstStyle/>
        <a:p>
          <a:r>
            <a:rPr lang="en-US" b="0" i="0" dirty="0"/>
            <a:t>Leveraged successful programs in new formats and new geographies</a:t>
          </a:r>
          <a:endParaRPr lang="en-US" dirty="0"/>
        </a:p>
      </dgm:t>
    </dgm:pt>
    <dgm:pt modelId="{DA437711-0677-4295-8E77-C45C6D271E15}" type="parTrans" cxnId="{CBF949B0-3AAC-4DAB-89DB-510494C47487}">
      <dgm:prSet/>
      <dgm:spPr/>
      <dgm:t>
        <a:bodyPr/>
        <a:lstStyle/>
        <a:p>
          <a:endParaRPr lang="en-US"/>
        </a:p>
      </dgm:t>
    </dgm:pt>
    <dgm:pt modelId="{7C68EA6E-0919-4A92-81D9-F07365E39E53}" type="sibTrans" cxnId="{CBF949B0-3AAC-4DAB-89DB-510494C47487}">
      <dgm:prSet/>
      <dgm:spPr/>
      <dgm:t>
        <a:bodyPr/>
        <a:lstStyle/>
        <a:p>
          <a:endParaRPr lang="en-US"/>
        </a:p>
      </dgm:t>
    </dgm:pt>
    <dgm:pt modelId="{EA4DE9D3-2D62-4963-9297-8AB16BCDE096}">
      <dgm:prSet/>
      <dgm:spPr/>
      <dgm:t>
        <a:bodyPr/>
        <a:lstStyle/>
        <a:p>
          <a:r>
            <a:rPr lang="en-US" b="0" i="0" dirty="0"/>
            <a:t>Utilized technology across practice areas to engage populations and measure results</a:t>
          </a:r>
          <a:endParaRPr lang="en-US" dirty="0"/>
        </a:p>
      </dgm:t>
    </dgm:pt>
    <dgm:pt modelId="{96C38BAB-5C03-47A1-BCED-4211F0B91672}" type="parTrans" cxnId="{1D0454CD-BC3A-411B-8AA2-38E91C2334DE}">
      <dgm:prSet/>
      <dgm:spPr/>
      <dgm:t>
        <a:bodyPr/>
        <a:lstStyle/>
        <a:p>
          <a:endParaRPr lang="en-US"/>
        </a:p>
      </dgm:t>
    </dgm:pt>
    <dgm:pt modelId="{8E3A9A58-FAC1-4F10-96F2-3A751DAB5E64}" type="sibTrans" cxnId="{1D0454CD-BC3A-411B-8AA2-38E91C2334DE}">
      <dgm:prSet/>
      <dgm:spPr/>
      <dgm:t>
        <a:bodyPr/>
        <a:lstStyle/>
        <a:p>
          <a:endParaRPr lang="en-US"/>
        </a:p>
      </dgm:t>
    </dgm:pt>
    <dgm:pt modelId="{470A1206-F189-4775-8D9E-FDAEC30A4113}">
      <dgm:prSet/>
      <dgm:spPr/>
      <dgm:t>
        <a:bodyPr/>
        <a:lstStyle/>
        <a:p>
          <a:r>
            <a:rPr lang="en-US" b="0" i="0" dirty="0"/>
            <a:t>Served as a growth platform for like-minded organizations with synergistic  missions</a:t>
          </a:r>
          <a:endParaRPr lang="en-US" dirty="0"/>
        </a:p>
      </dgm:t>
    </dgm:pt>
    <dgm:pt modelId="{19129F56-50F2-4B0F-8C70-60FEB2674744}" type="parTrans" cxnId="{20B468BD-192B-4B53-9505-D3E006302C28}">
      <dgm:prSet/>
      <dgm:spPr/>
      <dgm:t>
        <a:bodyPr/>
        <a:lstStyle/>
        <a:p>
          <a:endParaRPr lang="en-US"/>
        </a:p>
      </dgm:t>
    </dgm:pt>
    <dgm:pt modelId="{EF971894-FCE9-45BB-ADE1-8C5438F89C22}" type="sibTrans" cxnId="{20B468BD-192B-4B53-9505-D3E006302C28}">
      <dgm:prSet/>
      <dgm:spPr/>
      <dgm:t>
        <a:bodyPr/>
        <a:lstStyle/>
        <a:p>
          <a:endParaRPr lang="en-US"/>
        </a:p>
      </dgm:t>
    </dgm:pt>
    <dgm:pt modelId="{B14BD308-6BF5-4B09-99C3-71B06B30E8D9}" type="pres">
      <dgm:prSet presAssocID="{49125C1E-09AD-4686-8048-9256D71DD60F}" presName="vert0" presStyleCnt="0">
        <dgm:presLayoutVars>
          <dgm:dir/>
          <dgm:animOne val="branch"/>
          <dgm:animLvl val="lvl"/>
        </dgm:presLayoutVars>
      </dgm:prSet>
      <dgm:spPr/>
    </dgm:pt>
    <dgm:pt modelId="{D9263EC6-A155-4DA6-9A50-1A8C8CDA0846}" type="pres">
      <dgm:prSet presAssocID="{BA6540FD-A129-49DE-9372-49869BB30399}" presName="thickLine" presStyleLbl="alignNode1" presStyleIdx="0" presStyleCnt="5"/>
      <dgm:spPr/>
    </dgm:pt>
    <dgm:pt modelId="{47A29112-0B2B-4D63-944A-61DD7369796C}" type="pres">
      <dgm:prSet presAssocID="{BA6540FD-A129-49DE-9372-49869BB30399}" presName="horz1" presStyleCnt="0"/>
      <dgm:spPr/>
    </dgm:pt>
    <dgm:pt modelId="{317BEE64-505E-493D-8FAD-91222D9110D2}" type="pres">
      <dgm:prSet presAssocID="{BA6540FD-A129-49DE-9372-49869BB30399}" presName="tx1" presStyleLbl="revTx" presStyleIdx="0" presStyleCnt="5"/>
      <dgm:spPr/>
    </dgm:pt>
    <dgm:pt modelId="{E3427600-0F03-46F8-89CA-F517610B0872}" type="pres">
      <dgm:prSet presAssocID="{BA6540FD-A129-49DE-9372-49869BB30399}" presName="vert1" presStyleCnt="0"/>
      <dgm:spPr/>
    </dgm:pt>
    <dgm:pt modelId="{D1BA7128-F6CF-4E60-9FFB-35D277E81AC9}" type="pres">
      <dgm:prSet presAssocID="{E15B4689-7F42-42A6-811A-C5E04AF22C84}" presName="thickLine" presStyleLbl="alignNode1" presStyleIdx="1" presStyleCnt="5"/>
      <dgm:spPr/>
    </dgm:pt>
    <dgm:pt modelId="{B7B60BC4-C465-491D-8ECF-AB1EE2D6F2F8}" type="pres">
      <dgm:prSet presAssocID="{E15B4689-7F42-42A6-811A-C5E04AF22C84}" presName="horz1" presStyleCnt="0"/>
      <dgm:spPr/>
    </dgm:pt>
    <dgm:pt modelId="{0815263E-6894-443A-8A72-1BA3B0CDC9F7}" type="pres">
      <dgm:prSet presAssocID="{E15B4689-7F42-42A6-811A-C5E04AF22C84}" presName="tx1" presStyleLbl="revTx" presStyleIdx="1" presStyleCnt="5"/>
      <dgm:spPr/>
    </dgm:pt>
    <dgm:pt modelId="{787F75CC-5063-4016-AC78-8B107B269740}" type="pres">
      <dgm:prSet presAssocID="{E15B4689-7F42-42A6-811A-C5E04AF22C84}" presName="vert1" presStyleCnt="0"/>
      <dgm:spPr/>
    </dgm:pt>
    <dgm:pt modelId="{22CD8A79-0017-47E2-82C2-E203987FC856}" type="pres">
      <dgm:prSet presAssocID="{E7432A45-A6FE-4AC9-BB5B-1ADD81393800}" presName="thickLine" presStyleLbl="alignNode1" presStyleIdx="2" presStyleCnt="5"/>
      <dgm:spPr/>
    </dgm:pt>
    <dgm:pt modelId="{36BC033F-BBF0-44B1-9E17-89D1CCA852BA}" type="pres">
      <dgm:prSet presAssocID="{E7432A45-A6FE-4AC9-BB5B-1ADD81393800}" presName="horz1" presStyleCnt="0"/>
      <dgm:spPr/>
    </dgm:pt>
    <dgm:pt modelId="{B526D705-D05D-41B9-B7C5-E622671BEE40}" type="pres">
      <dgm:prSet presAssocID="{E7432A45-A6FE-4AC9-BB5B-1ADD81393800}" presName="tx1" presStyleLbl="revTx" presStyleIdx="2" presStyleCnt="5"/>
      <dgm:spPr/>
    </dgm:pt>
    <dgm:pt modelId="{710DAFD8-36A4-4E73-A6AE-4A26636BA8A9}" type="pres">
      <dgm:prSet presAssocID="{E7432A45-A6FE-4AC9-BB5B-1ADD81393800}" presName="vert1" presStyleCnt="0"/>
      <dgm:spPr/>
    </dgm:pt>
    <dgm:pt modelId="{B219BA5C-CC71-4892-B502-8AF62CB52B93}" type="pres">
      <dgm:prSet presAssocID="{EA4DE9D3-2D62-4963-9297-8AB16BCDE096}" presName="thickLine" presStyleLbl="alignNode1" presStyleIdx="3" presStyleCnt="5"/>
      <dgm:spPr/>
    </dgm:pt>
    <dgm:pt modelId="{EB32EC66-44D6-4482-A3A5-A8134B2CD525}" type="pres">
      <dgm:prSet presAssocID="{EA4DE9D3-2D62-4963-9297-8AB16BCDE096}" presName="horz1" presStyleCnt="0"/>
      <dgm:spPr/>
    </dgm:pt>
    <dgm:pt modelId="{93E37855-843F-4D45-9541-D466FF24DB25}" type="pres">
      <dgm:prSet presAssocID="{EA4DE9D3-2D62-4963-9297-8AB16BCDE096}" presName="tx1" presStyleLbl="revTx" presStyleIdx="3" presStyleCnt="5"/>
      <dgm:spPr/>
    </dgm:pt>
    <dgm:pt modelId="{BE9E00A8-5448-442A-BE41-C5B109796610}" type="pres">
      <dgm:prSet presAssocID="{EA4DE9D3-2D62-4963-9297-8AB16BCDE096}" presName="vert1" presStyleCnt="0"/>
      <dgm:spPr/>
    </dgm:pt>
    <dgm:pt modelId="{1653963A-76AA-4432-A345-99D6AA06A559}" type="pres">
      <dgm:prSet presAssocID="{470A1206-F189-4775-8D9E-FDAEC30A4113}" presName="thickLine" presStyleLbl="alignNode1" presStyleIdx="4" presStyleCnt="5"/>
      <dgm:spPr/>
    </dgm:pt>
    <dgm:pt modelId="{9C115275-5441-4B4C-83E0-E52968F1264E}" type="pres">
      <dgm:prSet presAssocID="{470A1206-F189-4775-8D9E-FDAEC30A4113}" presName="horz1" presStyleCnt="0"/>
      <dgm:spPr/>
    </dgm:pt>
    <dgm:pt modelId="{ABB9D04D-A2DD-4FA6-BC4F-A343655CAFD2}" type="pres">
      <dgm:prSet presAssocID="{470A1206-F189-4775-8D9E-FDAEC30A4113}" presName="tx1" presStyleLbl="revTx" presStyleIdx="4" presStyleCnt="5"/>
      <dgm:spPr/>
    </dgm:pt>
    <dgm:pt modelId="{AD6D3A8B-D8C2-469F-95E7-3762878AA1FD}" type="pres">
      <dgm:prSet presAssocID="{470A1206-F189-4775-8D9E-FDAEC30A4113}" presName="vert1" presStyleCnt="0"/>
      <dgm:spPr/>
    </dgm:pt>
  </dgm:ptLst>
  <dgm:cxnLst>
    <dgm:cxn modelId="{9EB3DF54-88C8-474E-B427-53488881AA8A}" srcId="{49125C1E-09AD-4686-8048-9256D71DD60F}" destId="{E15B4689-7F42-42A6-811A-C5E04AF22C84}" srcOrd="1" destOrd="0" parTransId="{4224D743-73E0-4745-8C57-023404D849F5}" sibTransId="{E87823E8-9B83-4846-A485-5E7943ED128E}"/>
    <dgm:cxn modelId="{67CB9D93-E15C-4ED3-9B44-59A202FB9BD7}" type="presOf" srcId="{EA4DE9D3-2D62-4963-9297-8AB16BCDE096}" destId="{93E37855-843F-4D45-9541-D466FF24DB25}" srcOrd="0" destOrd="0" presId="urn:microsoft.com/office/officeart/2008/layout/LinedList"/>
    <dgm:cxn modelId="{9F842F9A-C392-4CBE-843E-CA7390CAD75C}" srcId="{49125C1E-09AD-4686-8048-9256D71DD60F}" destId="{BA6540FD-A129-49DE-9372-49869BB30399}" srcOrd="0" destOrd="0" parTransId="{6AFF95C1-ED7E-4318-A44E-F5D6AF0F2FEE}" sibTransId="{FE6CFEE0-A911-4D4D-8459-8E8E6B4116CA}"/>
    <dgm:cxn modelId="{CBF949B0-3AAC-4DAB-89DB-510494C47487}" srcId="{49125C1E-09AD-4686-8048-9256D71DD60F}" destId="{E7432A45-A6FE-4AC9-BB5B-1ADD81393800}" srcOrd="2" destOrd="0" parTransId="{DA437711-0677-4295-8E77-C45C6D271E15}" sibTransId="{7C68EA6E-0919-4A92-81D9-F07365E39E53}"/>
    <dgm:cxn modelId="{EA3072B3-B6BA-480D-8E21-307B7FBCECD5}" type="presOf" srcId="{470A1206-F189-4775-8D9E-FDAEC30A4113}" destId="{ABB9D04D-A2DD-4FA6-BC4F-A343655CAFD2}" srcOrd="0" destOrd="0" presId="urn:microsoft.com/office/officeart/2008/layout/LinedList"/>
    <dgm:cxn modelId="{B1520AB4-BD12-4F33-BBB6-61D20B270677}" type="presOf" srcId="{E15B4689-7F42-42A6-811A-C5E04AF22C84}" destId="{0815263E-6894-443A-8A72-1BA3B0CDC9F7}" srcOrd="0" destOrd="0" presId="urn:microsoft.com/office/officeart/2008/layout/LinedList"/>
    <dgm:cxn modelId="{20B468BD-192B-4B53-9505-D3E006302C28}" srcId="{49125C1E-09AD-4686-8048-9256D71DD60F}" destId="{470A1206-F189-4775-8D9E-FDAEC30A4113}" srcOrd="4" destOrd="0" parTransId="{19129F56-50F2-4B0F-8C70-60FEB2674744}" sibTransId="{EF971894-FCE9-45BB-ADE1-8C5438F89C22}"/>
    <dgm:cxn modelId="{2D8630CD-B4D9-4971-B9E4-FE8D2C1BD9A4}" type="presOf" srcId="{49125C1E-09AD-4686-8048-9256D71DD60F}" destId="{B14BD308-6BF5-4B09-99C3-71B06B30E8D9}" srcOrd="0" destOrd="0" presId="urn:microsoft.com/office/officeart/2008/layout/LinedList"/>
    <dgm:cxn modelId="{1D0454CD-BC3A-411B-8AA2-38E91C2334DE}" srcId="{49125C1E-09AD-4686-8048-9256D71DD60F}" destId="{EA4DE9D3-2D62-4963-9297-8AB16BCDE096}" srcOrd="3" destOrd="0" parTransId="{96C38BAB-5C03-47A1-BCED-4211F0B91672}" sibTransId="{8E3A9A58-FAC1-4F10-96F2-3A751DAB5E64}"/>
    <dgm:cxn modelId="{0EDE58F0-DB5D-41B4-9539-A7B7C33D6872}" type="presOf" srcId="{BA6540FD-A129-49DE-9372-49869BB30399}" destId="{317BEE64-505E-493D-8FAD-91222D9110D2}" srcOrd="0" destOrd="0" presId="urn:microsoft.com/office/officeart/2008/layout/LinedList"/>
    <dgm:cxn modelId="{3FF5AEF6-7B3D-47C4-BE40-DE3477DD182A}" type="presOf" srcId="{E7432A45-A6FE-4AC9-BB5B-1ADD81393800}" destId="{B526D705-D05D-41B9-B7C5-E622671BEE40}" srcOrd="0" destOrd="0" presId="urn:microsoft.com/office/officeart/2008/layout/LinedList"/>
    <dgm:cxn modelId="{3C10BE83-B6E2-4656-B2A0-09A917158D57}" type="presParOf" srcId="{B14BD308-6BF5-4B09-99C3-71B06B30E8D9}" destId="{D9263EC6-A155-4DA6-9A50-1A8C8CDA0846}" srcOrd="0" destOrd="0" presId="urn:microsoft.com/office/officeart/2008/layout/LinedList"/>
    <dgm:cxn modelId="{47E0A6E1-C2E5-4434-B587-3582B3E27236}" type="presParOf" srcId="{B14BD308-6BF5-4B09-99C3-71B06B30E8D9}" destId="{47A29112-0B2B-4D63-944A-61DD7369796C}" srcOrd="1" destOrd="0" presId="urn:microsoft.com/office/officeart/2008/layout/LinedList"/>
    <dgm:cxn modelId="{888C9C1D-D672-47D2-8A41-1245870C4733}" type="presParOf" srcId="{47A29112-0B2B-4D63-944A-61DD7369796C}" destId="{317BEE64-505E-493D-8FAD-91222D9110D2}" srcOrd="0" destOrd="0" presId="urn:microsoft.com/office/officeart/2008/layout/LinedList"/>
    <dgm:cxn modelId="{5E7A6C6D-0A0B-481F-B6DB-19AF76566A06}" type="presParOf" srcId="{47A29112-0B2B-4D63-944A-61DD7369796C}" destId="{E3427600-0F03-46F8-89CA-F517610B0872}" srcOrd="1" destOrd="0" presId="urn:microsoft.com/office/officeart/2008/layout/LinedList"/>
    <dgm:cxn modelId="{77C40C47-0CC2-469A-964C-35F7CB9C04A2}" type="presParOf" srcId="{B14BD308-6BF5-4B09-99C3-71B06B30E8D9}" destId="{D1BA7128-F6CF-4E60-9FFB-35D277E81AC9}" srcOrd="2" destOrd="0" presId="urn:microsoft.com/office/officeart/2008/layout/LinedList"/>
    <dgm:cxn modelId="{DDD9B179-DD26-4BFE-90D6-04842491F4B1}" type="presParOf" srcId="{B14BD308-6BF5-4B09-99C3-71B06B30E8D9}" destId="{B7B60BC4-C465-491D-8ECF-AB1EE2D6F2F8}" srcOrd="3" destOrd="0" presId="urn:microsoft.com/office/officeart/2008/layout/LinedList"/>
    <dgm:cxn modelId="{DE9936C0-90AB-44F0-9FFF-6A130ADD9DDD}" type="presParOf" srcId="{B7B60BC4-C465-491D-8ECF-AB1EE2D6F2F8}" destId="{0815263E-6894-443A-8A72-1BA3B0CDC9F7}" srcOrd="0" destOrd="0" presId="urn:microsoft.com/office/officeart/2008/layout/LinedList"/>
    <dgm:cxn modelId="{13B45F4A-EAF5-4DBA-8312-F76D95E93C3E}" type="presParOf" srcId="{B7B60BC4-C465-491D-8ECF-AB1EE2D6F2F8}" destId="{787F75CC-5063-4016-AC78-8B107B269740}" srcOrd="1" destOrd="0" presId="urn:microsoft.com/office/officeart/2008/layout/LinedList"/>
    <dgm:cxn modelId="{80BC47B4-FDB3-4D8E-AB9C-BB6062C97BA5}" type="presParOf" srcId="{B14BD308-6BF5-4B09-99C3-71B06B30E8D9}" destId="{22CD8A79-0017-47E2-82C2-E203987FC856}" srcOrd="4" destOrd="0" presId="urn:microsoft.com/office/officeart/2008/layout/LinedList"/>
    <dgm:cxn modelId="{0065CCCC-25C8-4FB5-9444-F4FEA3DEB8A8}" type="presParOf" srcId="{B14BD308-6BF5-4B09-99C3-71B06B30E8D9}" destId="{36BC033F-BBF0-44B1-9E17-89D1CCA852BA}" srcOrd="5" destOrd="0" presId="urn:microsoft.com/office/officeart/2008/layout/LinedList"/>
    <dgm:cxn modelId="{9DCFB00A-B640-4DE4-B22F-D6A4E027A1E3}" type="presParOf" srcId="{36BC033F-BBF0-44B1-9E17-89D1CCA852BA}" destId="{B526D705-D05D-41B9-B7C5-E622671BEE40}" srcOrd="0" destOrd="0" presId="urn:microsoft.com/office/officeart/2008/layout/LinedList"/>
    <dgm:cxn modelId="{81793115-1043-423F-88EA-4CD65DD3A390}" type="presParOf" srcId="{36BC033F-BBF0-44B1-9E17-89D1CCA852BA}" destId="{710DAFD8-36A4-4E73-A6AE-4A26636BA8A9}" srcOrd="1" destOrd="0" presId="urn:microsoft.com/office/officeart/2008/layout/LinedList"/>
    <dgm:cxn modelId="{EA6C0234-09B0-4FA8-B949-F18AC03FC3E5}" type="presParOf" srcId="{B14BD308-6BF5-4B09-99C3-71B06B30E8D9}" destId="{B219BA5C-CC71-4892-B502-8AF62CB52B93}" srcOrd="6" destOrd="0" presId="urn:microsoft.com/office/officeart/2008/layout/LinedList"/>
    <dgm:cxn modelId="{61D97A48-82C4-456A-A87E-E746E0BCC2EA}" type="presParOf" srcId="{B14BD308-6BF5-4B09-99C3-71B06B30E8D9}" destId="{EB32EC66-44D6-4482-A3A5-A8134B2CD525}" srcOrd="7" destOrd="0" presId="urn:microsoft.com/office/officeart/2008/layout/LinedList"/>
    <dgm:cxn modelId="{0F52502B-39BF-4F41-8BFB-98516AF0B74F}" type="presParOf" srcId="{EB32EC66-44D6-4482-A3A5-A8134B2CD525}" destId="{93E37855-843F-4D45-9541-D466FF24DB25}" srcOrd="0" destOrd="0" presId="urn:microsoft.com/office/officeart/2008/layout/LinedList"/>
    <dgm:cxn modelId="{0E4471D3-CC17-491C-B6DF-2465F545A47A}" type="presParOf" srcId="{EB32EC66-44D6-4482-A3A5-A8134B2CD525}" destId="{BE9E00A8-5448-442A-BE41-C5B109796610}" srcOrd="1" destOrd="0" presId="urn:microsoft.com/office/officeart/2008/layout/LinedList"/>
    <dgm:cxn modelId="{6320E9C4-F41E-4E79-A7D2-7B690D2C8F7C}" type="presParOf" srcId="{B14BD308-6BF5-4B09-99C3-71B06B30E8D9}" destId="{1653963A-76AA-4432-A345-99D6AA06A559}" srcOrd="8" destOrd="0" presId="urn:microsoft.com/office/officeart/2008/layout/LinedList"/>
    <dgm:cxn modelId="{888EBD15-3CF8-44E5-A8F0-15C5F9BADB82}" type="presParOf" srcId="{B14BD308-6BF5-4B09-99C3-71B06B30E8D9}" destId="{9C115275-5441-4B4C-83E0-E52968F1264E}" srcOrd="9" destOrd="0" presId="urn:microsoft.com/office/officeart/2008/layout/LinedList"/>
    <dgm:cxn modelId="{16035ADA-3F9A-4D09-AE5A-22BCC6ACCFA0}" type="presParOf" srcId="{9C115275-5441-4B4C-83E0-E52968F1264E}" destId="{ABB9D04D-A2DD-4FA6-BC4F-A343655CAFD2}" srcOrd="0" destOrd="0" presId="urn:microsoft.com/office/officeart/2008/layout/LinedList"/>
    <dgm:cxn modelId="{A9FF5173-B042-4193-85A4-34AA119FDAE6}" type="presParOf" srcId="{9C115275-5441-4B4C-83E0-E52968F1264E}" destId="{AD6D3A8B-D8C2-469F-95E7-3762878AA1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BFF92-0738-42B9-BFBD-CAD479C0F480}" type="doc">
      <dgm:prSet loTypeId="urn:microsoft.com/office/officeart/2005/8/layout/chevron2" loCatId="process" qsTypeId="urn:microsoft.com/office/officeart/2005/8/quickstyle/simple2" qsCatId="simple" csTypeId="urn:microsoft.com/office/officeart/2005/8/colors/accent0_3" csCatId="mainScheme" phldr="1"/>
      <dgm:spPr/>
      <dgm:t>
        <a:bodyPr/>
        <a:lstStyle/>
        <a:p>
          <a:endParaRPr lang="en-US"/>
        </a:p>
      </dgm:t>
    </dgm:pt>
    <dgm:pt modelId="{5D699039-50A4-4D31-94FD-24B54C612251}">
      <dgm:prSet custT="1"/>
      <dgm:spPr>
        <a:solidFill>
          <a:srgbClr val="0070C0"/>
        </a:solidFill>
      </dgm:spPr>
      <dgm:t>
        <a:bodyPr/>
        <a:lstStyle/>
        <a:p>
          <a:r>
            <a:rPr lang="en-US" sz="2000" b="1" i="0" dirty="0">
              <a:latin typeface="Arial" panose="020B0604020202020204" pitchFamily="34" charset="0"/>
              <a:cs typeface="Arial" panose="020B0604020202020204" pitchFamily="34" charset="0"/>
            </a:rPr>
            <a:t>Income Statement</a:t>
          </a:r>
          <a:endParaRPr lang="en-US" sz="2000" dirty="0">
            <a:latin typeface="Arial" panose="020B0604020202020204" pitchFamily="34" charset="0"/>
            <a:cs typeface="Arial" panose="020B0604020202020204" pitchFamily="34" charset="0"/>
          </a:endParaRPr>
        </a:p>
      </dgm:t>
    </dgm:pt>
    <dgm:pt modelId="{405E81A9-CC09-44CB-81B0-1107B09CE64C}" type="parTrans" cxnId="{954F6412-F73E-499F-87B3-98B13E1B1D5B}">
      <dgm:prSet/>
      <dgm:spPr/>
      <dgm:t>
        <a:bodyPr/>
        <a:lstStyle/>
        <a:p>
          <a:endParaRPr lang="en-US" sz="2000">
            <a:latin typeface="Arial" panose="020B0604020202020204" pitchFamily="34" charset="0"/>
            <a:cs typeface="Arial" panose="020B0604020202020204" pitchFamily="34" charset="0"/>
          </a:endParaRPr>
        </a:p>
      </dgm:t>
    </dgm:pt>
    <dgm:pt modelId="{6279BFD7-8283-48EF-8242-DF18FB494A6A}" type="sibTrans" cxnId="{954F6412-F73E-499F-87B3-98B13E1B1D5B}">
      <dgm:prSet phldrT="1" phldr="0"/>
      <dgm:spPr/>
      <dgm:t>
        <a:bodyPr/>
        <a:lstStyle/>
        <a:p>
          <a:endParaRPr lang="en-US" sz="2000">
            <a:latin typeface="Arial" panose="020B0604020202020204" pitchFamily="34" charset="0"/>
            <a:cs typeface="Arial" panose="020B0604020202020204" pitchFamily="34" charset="0"/>
          </a:endParaRPr>
        </a:p>
      </dgm:t>
    </dgm:pt>
    <dgm:pt modelId="{971923E4-59F8-4D05-9DD2-431B65C5935B}">
      <dgm:prSet custT="1"/>
      <dgm:spPr/>
      <dgm:t>
        <a:bodyPr/>
        <a:lstStyle/>
        <a:p>
          <a:r>
            <a:rPr lang="en-US" sz="2000" b="1" i="0" dirty="0">
              <a:latin typeface="Arial" panose="020B0604020202020204" pitchFamily="34" charset="0"/>
              <a:cs typeface="Arial" panose="020B0604020202020204" pitchFamily="34" charset="0"/>
            </a:rPr>
            <a:t>Operating Margin: 0.13%</a:t>
          </a:r>
          <a:endParaRPr lang="en-US" sz="2000" dirty="0">
            <a:latin typeface="Arial" panose="020B0604020202020204" pitchFamily="34" charset="0"/>
            <a:cs typeface="Arial" panose="020B0604020202020204" pitchFamily="34" charset="0"/>
          </a:endParaRPr>
        </a:p>
      </dgm:t>
    </dgm:pt>
    <dgm:pt modelId="{5000FDA4-9DC5-471A-810F-9460851EEED0}" type="parTrans" cxnId="{E1F15186-1F38-4F53-9A3A-0955A057DBA7}">
      <dgm:prSet/>
      <dgm:spPr/>
      <dgm:t>
        <a:bodyPr/>
        <a:lstStyle/>
        <a:p>
          <a:endParaRPr lang="en-US" sz="2000">
            <a:latin typeface="Arial" panose="020B0604020202020204" pitchFamily="34" charset="0"/>
            <a:cs typeface="Arial" panose="020B0604020202020204" pitchFamily="34" charset="0"/>
          </a:endParaRPr>
        </a:p>
      </dgm:t>
    </dgm:pt>
    <dgm:pt modelId="{EE79B562-F051-491D-B56D-DA9803C646AC}" type="sibTrans" cxnId="{E1F15186-1F38-4F53-9A3A-0955A057DBA7}">
      <dgm:prSet/>
      <dgm:spPr/>
      <dgm:t>
        <a:bodyPr/>
        <a:lstStyle/>
        <a:p>
          <a:endParaRPr lang="en-US" sz="2000">
            <a:latin typeface="Arial" panose="020B0604020202020204" pitchFamily="34" charset="0"/>
            <a:cs typeface="Arial" panose="020B0604020202020204" pitchFamily="34" charset="0"/>
          </a:endParaRPr>
        </a:p>
      </dgm:t>
    </dgm:pt>
    <dgm:pt modelId="{49BC3100-7913-4CAE-A68F-2023502B1822}">
      <dgm:prSet custT="1"/>
      <dgm:spPr/>
      <dgm:t>
        <a:bodyPr/>
        <a:lstStyle/>
        <a:p>
          <a:r>
            <a:rPr lang="en-US" sz="2000" b="1" i="0" dirty="0">
              <a:latin typeface="Arial" panose="020B0604020202020204" pitchFamily="34" charset="0"/>
              <a:cs typeface="Arial" panose="020B0604020202020204" pitchFamily="34" charset="0"/>
            </a:rPr>
            <a:t>Personnel Cost Ratio: 62%</a:t>
          </a:r>
          <a:endParaRPr lang="en-US" sz="2000" dirty="0">
            <a:latin typeface="Arial" panose="020B0604020202020204" pitchFamily="34" charset="0"/>
            <a:cs typeface="Arial" panose="020B0604020202020204" pitchFamily="34" charset="0"/>
          </a:endParaRPr>
        </a:p>
      </dgm:t>
    </dgm:pt>
    <dgm:pt modelId="{3C033C95-878B-444B-8846-661EB1EBAF25}" type="parTrans" cxnId="{7DFB40B2-AB49-43FE-B3D9-1220D2414720}">
      <dgm:prSet/>
      <dgm:spPr/>
      <dgm:t>
        <a:bodyPr/>
        <a:lstStyle/>
        <a:p>
          <a:endParaRPr lang="en-US" sz="2000">
            <a:latin typeface="Arial" panose="020B0604020202020204" pitchFamily="34" charset="0"/>
            <a:cs typeface="Arial" panose="020B0604020202020204" pitchFamily="34" charset="0"/>
          </a:endParaRPr>
        </a:p>
      </dgm:t>
    </dgm:pt>
    <dgm:pt modelId="{C524BBED-F157-4F7E-B57E-5023A0315AF9}" type="sibTrans" cxnId="{7DFB40B2-AB49-43FE-B3D9-1220D2414720}">
      <dgm:prSet/>
      <dgm:spPr/>
      <dgm:t>
        <a:bodyPr/>
        <a:lstStyle/>
        <a:p>
          <a:endParaRPr lang="en-US" sz="2000">
            <a:latin typeface="Arial" panose="020B0604020202020204" pitchFamily="34" charset="0"/>
            <a:cs typeface="Arial" panose="020B0604020202020204" pitchFamily="34" charset="0"/>
          </a:endParaRPr>
        </a:p>
      </dgm:t>
    </dgm:pt>
    <dgm:pt modelId="{9F7B157F-D75A-45F2-B2D8-2C88ACE3C60F}">
      <dgm:prSet custT="1"/>
      <dgm:spPr>
        <a:solidFill>
          <a:srgbClr val="0070C0"/>
        </a:solidFill>
      </dgm:spPr>
      <dgm:t>
        <a:bodyPr/>
        <a:lstStyle/>
        <a:p>
          <a:r>
            <a:rPr lang="en-US" sz="2000" b="1" i="0">
              <a:latin typeface="Arial" panose="020B0604020202020204" pitchFamily="34" charset="0"/>
              <a:cs typeface="Arial" panose="020B0604020202020204" pitchFamily="34" charset="0"/>
            </a:rPr>
            <a:t>Balance Sheet</a:t>
          </a:r>
          <a:endParaRPr lang="en-US" sz="2000">
            <a:latin typeface="Arial" panose="020B0604020202020204" pitchFamily="34" charset="0"/>
            <a:cs typeface="Arial" panose="020B0604020202020204" pitchFamily="34" charset="0"/>
          </a:endParaRPr>
        </a:p>
      </dgm:t>
    </dgm:pt>
    <dgm:pt modelId="{3F7F3CD9-0AFA-4933-809E-DFF0A428C4D4}" type="parTrans" cxnId="{5B5EF291-DB4B-451E-8310-0CF4726505FF}">
      <dgm:prSet/>
      <dgm:spPr/>
      <dgm:t>
        <a:bodyPr/>
        <a:lstStyle/>
        <a:p>
          <a:endParaRPr lang="en-US" sz="2000">
            <a:latin typeface="Arial" panose="020B0604020202020204" pitchFamily="34" charset="0"/>
            <a:cs typeface="Arial" panose="020B0604020202020204" pitchFamily="34" charset="0"/>
          </a:endParaRPr>
        </a:p>
      </dgm:t>
    </dgm:pt>
    <dgm:pt modelId="{9F629077-8A49-412F-A11F-3795B06F0BF3}" type="sibTrans" cxnId="{5B5EF291-DB4B-451E-8310-0CF4726505FF}">
      <dgm:prSet phldrT="2" phldr="0"/>
      <dgm:spPr/>
      <dgm:t>
        <a:bodyPr/>
        <a:lstStyle/>
        <a:p>
          <a:endParaRPr lang="en-US" sz="2000">
            <a:latin typeface="Arial" panose="020B0604020202020204" pitchFamily="34" charset="0"/>
            <a:cs typeface="Arial" panose="020B0604020202020204" pitchFamily="34" charset="0"/>
          </a:endParaRPr>
        </a:p>
      </dgm:t>
    </dgm:pt>
    <dgm:pt modelId="{24DFB3D9-D657-40AF-8919-FE90225F0245}">
      <dgm:prSet custT="1"/>
      <dgm:spPr/>
      <dgm:t>
        <a:bodyPr/>
        <a:lstStyle/>
        <a:p>
          <a:r>
            <a:rPr lang="en-US" sz="2000" b="1" i="0" dirty="0">
              <a:latin typeface="Arial" panose="020B0604020202020204" pitchFamily="34" charset="0"/>
              <a:cs typeface="Arial" panose="020B0604020202020204" pitchFamily="34" charset="0"/>
            </a:rPr>
            <a:t>Debt Coverage Ratio: 2.1</a:t>
          </a:r>
          <a:endParaRPr lang="en-US" sz="2000" dirty="0">
            <a:solidFill>
              <a:srgbClr val="FF0000"/>
            </a:solidFill>
            <a:latin typeface="Arial" panose="020B0604020202020204" pitchFamily="34" charset="0"/>
            <a:cs typeface="Arial" panose="020B0604020202020204" pitchFamily="34" charset="0"/>
          </a:endParaRPr>
        </a:p>
      </dgm:t>
    </dgm:pt>
    <dgm:pt modelId="{392DDA90-575E-4523-A1AB-ACA267F4E8BB}" type="parTrans" cxnId="{5DA38E24-58CB-4A56-BE9B-BD74EEB339E8}">
      <dgm:prSet/>
      <dgm:spPr/>
      <dgm:t>
        <a:bodyPr/>
        <a:lstStyle/>
        <a:p>
          <a:endParaRPr lang="en-US" sz="2000">
            <a:latin typeface="Arial" panose="020B0604020202020204" pitchFamily="34" charset="0"/>
            <a:cs typeface="Arial" panose="020B0604020202020204" pitchFamily="34" charset="0"/>
          </a:endParaRPr>
        </a:p>
      </dgm:t>
    </dgm:pt>
    <dgm:pt modelId="{9860F796-3920-41AC-B16E-4885C1087BB8}" type="sibTrans" cxnId="{5DA38E24-58CB-4A56-BE9B-BD74EEB339E8}">
      <dgm:prSet/>
      <dgm:spPr/>
      <dgm:t>
        <a:bodyPr/>
        <a:lstStyle/>
        <a:p>
          <a:endParaRPr lang="en-US" sz="2000">
            <a:latin typeface="Arial" panose="020B0604020202020204" pitchFamily="34" charset="0"/>
            <a:cs typeface="Arial" panose="020B0604020202020204" pitchFamily="34" charset="0"/>
          </a:endParaRPr>
        </a:p>
      </dgm:t>
    </dgm:pt>
    <dgm:pt modelId="{56012DCA-624B-4D80-A4F9-1EB3975C0741}">
      <dgm:prSet custT="1"/>
      <dgm:spPr/>
      <dgm:t>
        <a:bodyPr/>
        <a:lstStyle/>
        <a:p>
          <a:r>
            <a:rPr lang="en-US" sz="2000" b="1" i="0" dirty="0">
              <a:latin typeface="Arial" panose="020B0604020202020204" pitchFamily="34" charset="0"/>
              <a:cs typeface="Arial" panose="020B0604020202020204" pitchFamily="34" charset="0"/>
            </a:rPr>
            <a:t>Current Ratio: 2.17</a:t>
          </a:r>
          <a:endParaRPr lang="en-US" sz="2000" dirty="0">
            <a:latin typeface="Arial" panose="020B0604020202020204" pitchFamily="34" charset="0"/>
            <a:cs typeface="Arial" panose="020B0604020202020204" pitchFamily="34" charset="0"/>
          </a:endParaRPr>
        </a:p>
      </dgm:t>
    </dgm:pt>
    <dgm:pt modelId="{C084BD62-701A-4509-AB58-6088409082C5}" type="parTrans" cxnId="{45ADFDC1-EA78-4541-ABCF-4CC690B19D90}">
      <dgm:prSet/>
      <dgm:spPr/>
      <dgm:t>
        <a:bodyPr/>
        <a:lstStyle/>
        <a:p>
          <a:endParaRPr lang="en-US" sz="2000">
            <a:latin typeface="Arial" panose="020B0604020202020204" pitchFamily="34" charset="0"/>
            <a:cs typeface="Arial" panose="020B0604020202020204" pitchFamily="34" charset="0"/>
          </a:endParaRPr>
        </a:p>
      </dgm:t>
    </dgm:pt>
    <dgm:pt modelId="{2162791B-C5AF-4FD6-A8E1-80B87DB2583C}" type="sibTrans" cxnId="{45ADFDC1-EA78-4541-ABCF-4CC690B19D90}">
      <dgm:prSet/>
      <dgm:spPr/>
      <dgm:t>
        <a:bodyPr/>
        <a:lstStyle/>
        <a:p>
          <a:endParaRPr lang="en-US" sz="2000">
            <a:latin typeface="Arial" panose="020B0604020202020204" pitchFamily="34" charset="0"/>
            <a:cs typeface="Arial" panose="020B0604020202020204" pitchFamily="34" charset="0"/>
          </a:endParaRPr>
        </a:p>
      </dgm:t>
    </dgm:pt>
    <dgm:pt modelId="{06725FA3-B7B8-4995-9488-9F331D45AD1B}">
      <dgm:prSet custT="1"/>
      <dgm:spPr/>
      <dgm:t>
        <a:bodyPr/>
        <a:lstStyle/>
        <a:p>
          <a:r>
            <a:rPr lang="en-US" sz="2000" b="1" i="0" dirty="0">
              <a:latin typeface="Arial" panose="020B0604020202020204" pitchFamily="34" charset="0"/>
              <a:cs typeface="Arial" panose="020B0604020202020204" pitchFamily="34" charset="0"/>
            </a:rPr>
            <a:t>Average DSOs: 66 Days</a:t>
          </a:r>
          <a:endParaRPr lang="en-US" sz="2000" dirty="0">
            <a:latin typeface="Arial" panose="020B0604020202020204" pitchFamily="34" charset="0"/>
            <a:cs typeface="Arial" panose="020B0604020202020204" pitchFamily="34" charset="0"/>
          </a:endParaRPr>
        </a:p>
      </dgm:t>
    </dgm:pt>
    <dgm:pt modelId="{FCE02EE4-CB96-4F07-8150-50B54B926BCE}" type="parTrans" cxnId="{7429B31C-8ED0-4E02-BA26-94FC67B2CFB9}">
      <dgm:prSet/>
      <dgm:spPr/>
      <dgm:t>
        <a:bodyPr/>
        <a:lstStyle/>
        <a:p>
          <a:endParaRPr lang="en-US" sz="2000">
            <a:latin typeface="Arial" panose="020B0604020202020204" pitchFamily="34" charset="0"/>
            <a:cs typeface="Arial" panose="020B0604020202020204" pitchFamily="34" charset="0"/>
          </a:endParaRPr>
        </a:p>
      </dgm:t>
    </dgm:pt>
    <dgm:pt modelId="{8BBA9D72-96D0-4E44-B317-101CDA67FFF8}" type="sibTrans" cxnId="{7429B31C-8ED0-4E02-BA26-94FC67B2CFB9}">
      <dgm:prSet/>
      <dgm:spPr/>
      <dgm:t>
        <a:bodyPr/>
        <a:lstStyle/>
        <a:p>
          <a:endParaRPr lang="en-US" sz="2000">
            <a:latin typeface="Arial" panose="020B0604020202020204" pitchFamily="34" charset="0"/>
            <a:cs typeface="Arial" panose="020B0604020202020204" pitchFamily="34" charset="0"/>
          </a:endParaRPr>
        </a:p>
      </dgm:t>
    </dgm:pt>
    <dgm:pt modelId="{FD3A8C30-61A2-4938-8510-26B6F888501A}">
      <dgm:prSet custT="1"/>
      <dgm:spPr/>
      <dgm:t>
        <a:bodyPr/>
        <a:lstStyle/>
        <a:p>
          <a:r>
            <a:rPr lang="en-US" sz="2000" b="1" i="0" dirty="0">
              <a:latin typeface="Arial" panose="020B0604020202020204" pitchFamily="34" charset="0"/>
              <a:cs typeface="Arial" panose="020B0604020202020204" pitchFamily="34" charset="0"/>
            </a:rPr>
            <a:t>Program Expense Ratio: 88%</a:t>
          </a:r>
          <a:endParaRPr lang="en-US" sz="2000" dirty="0">
            <a:latin typeface="Arial" panose="020B0604020202020204" pitchFamily="34" charset="0"/>
            <a:cs typeface="Arial" panose="020B0604020202020204" pitchFamily="34" charset="0"/>
          </a:endParaRPr>
        </a:p>
      </dgm:t>
    </dgm:pt>
    <dgm:pt modelId="{CF8C153E-481C-4631-BBCA-5C989FE0BCD3}" type="parTrans" cxnId="{7DE2395C-16FF-474C-B1E8-FEB03F9EFAC2}">
      <dgm:prSet/>
      <dgm:spPr/>
      <dgm:t>
        <a:bodyPr/>
        <a:lstStyle/>
        <a:p>
          <a:endParaRPr lang="en-US" sz="2000">
            <a:latin typeface="Arial" panose="020B0604020202020204" pitchFamily="34" charset="0"/>
            <a:cs typeface="Arial" panose="020B0604020202020204" pitchFamily="34" charset="0"/>
          </a:endParaRPr>
        </a:p>
      </dgm:t>
    </dgm:pt>
    <dgm:pt modelId="{66CE3CDF-832E-4D0B-87AB-10BC721FF73F}" type="sibTrans" cxnId="{7DE2395C-16FF-474C-B1E8-FEB03F9EFAC2}">
      <dgm:prSet/>
      <dgm:spPr/>
      <dgm:t>
        <a:bodyPr/>
        <a:lstStyle/>
        <a:p>
          <a:endParaRPr lang="en-US" sz="2000">
            <a:latin typeface="Arial" panose="020B0604020202020204" pitchFamily="34" charset="0"/>
            <a:cs typeface="Arial" panose="020B0604020202020204" pitchFamily="34" charset="0"/>
          </a:endParaRPr>
        </a:p>
      </dgm:t>
    </dgm:pt>
    <dgm:pt modelId="{FBB10C4D-8165-4237-93C2-C9CD5F1AFCE3}" type="pres">
      <dgm:prSet presAssocID="{B33BFF92-0738-42B9-BFBD-CAD479C0F480}" presName="linearFlow" presStyleCnt="0">
        <dgm:presLayoutVars>
          <dgm:dir/>
          <dgm:animLvl val="lvl"/>
          <dgm:resizeHandles val="exact"/>
        </dgm:presLayoutVars>
      </dgm:prSet>
      <dgm:spPr/>
    </dgm:pt>
    <dgm:pt modelId="{0F709558-5ADC-4F43-8734-723788DEFA08}" type="pres">
      <dgm:prSet presAssocID="{5D699039-50A4-4D31-94FD-24B54C612251}" presName="composite" presStyleCnt="0"/>
      <dgm:spPr/>
    </dgm:pt>
    <dgm:pt modelId="{E586E504-77FD-4D91-9379-5AF3CB587095}" type="pres">
      <dgm:prSet presAssocID="{5D699039-50A4-4D31-94FD-24B54C612251}" presName="parentText" presStyleLbl="alignNode1" presStyleIdx="0" presStyleCnt="2">
        <dgm:presLayoutVars>
          <dgm:chMax val="1"/>
          <dgm:bulletEnabled val="1"/>
        </dgm:presLayoutVars>
      </dgm:prSet>
      <dgm:spPr/>
    </dgm:pt>
    <dgm:pt modelId="{80BF700F-A366-4287-9395-C6E09FC12EF0}" type="pres">
      <dgm:prSet presAssocID="{5D699039-50A4-4D31-94FD-24B54C612251}" presName="descendantText" presStyleLbl="alignAcc1" presStyleIdx="0" presStyleCnt="2" custLinFactNeighborX="423" custLinFactNeighborY="-616">
        <dgm:presLayoutVars>
          <dgm:bulletEnabled val="1"/>
        </dgm:presLayoutVars>
      </dgm:prSet>
      <dgm:spPr/>
    </dgm:pt>
    <dgm:pt modelId="{FBA3E06A-4BD7-40DB-9013-BECB22D20C7F}" type="pres">
      <dgm:prSet presAssocID="{6279BFD7-8283-48EF-8242-DF18FB494A6A}" presName="sp" presStyleCnt="0"/>
      <dgm:spPr/>
    </dgm:pt>
    <dgm:pt modelId="{D6FBC34F-5257-47C8-B35E-8371F7E07F26}" type="pres">
      <dgm:prSet presAssocID="{9F7B157F-D75A-45F2-B2D8-2C88ACE3C60F}" presName="composite" presStyleCnt="0"/>
      <dgm:spPr/>
    </dgm:pt>
    <dgm:pt modelId="{65B89244-CDC1-469A-8332-FA86D3DF1CD6}" type="pres">
      <dgm:prSet presAssocID="{9F7B157F-D75A-45F2-B2D8-2C88ACE3C60F}" presName="parentText" presStyleLbl="alignNode1" presStyleIdx="1" presStyleCnt="2">
        <dgm:presLayoutVars>
          <dgm:chMax val="1"/>
          <dgm:bulletEnabled val="1"/>
        </dgm:presLayoutVars>
      </dgm:prSet>
      <dgm:spPr/>
    </dgm:pt>
    <dgm:pt modelId="{E0FB72D2-B08A-4B09-9195-E6F5EFE09562}" type="pres">
      <dgm:prSet presAssocID="{9F7B157F-D75A-45F2-B2D8-2C88ACE3C60F}" presName="descendantText" presStyleLbl="alignAcc1" presStyleIdx="1" presStyleCnt="2">
        <dgm:presLayoutVars>
          <dgm:bulletEnabled val="1"/>
        </dgm:presLayoutVars>
      </dgm:prSet>
      <dgm:spPr/>
    </dgm:pt>
  </dgm:ptLst>
  <dgm:cxnLst>
    <dgm:cxn modelId="{2CE2840D-38B1-4F3F-85AC-7524D6E6655E}" type="presOf" srcId="{06725FA3-B7B8-4995-9488-9F331D45AD1B}" destId="{E0FB72D2-B08A-4B09-9195-E6F5EFE09562}" srcOrd="0" destOrd="2" presId="urn:microsoft.com/office/officeart/2005/8/layout/chevron2"/>
    <dgm:cxn modelId="{954F6412-F73E-499F-87B3-98B13E1B1D5B}" srcId="{B33BFF92-0738-42B9-BFBD-CAD479C0F480}" destId="{5D699039-50A4-4D31-94FD-24B54C612251}" srcOrd="0" destOrd="0" parTransId="{405E81A9-CC09-44CB-81B0-1107B09CE64C}" sibTransId="{6279BFD7-8283-48EF-8242-DF18FB494A6A}"/>
    <dgm:cxn modelId="{AC0E4413-2C72-4E51-A307-1D71002AFF56}" type="presOf" srcId="{971923E4-59F8-4D05-9DD2-431B65C5935B}" destId="{80BF700F-A366-4287-9395-C6E09FC12EF0}" srcOrd="0" destOrd="0" presId="urn:microsoft.com/office/officeart/2005/8/layout/chevron2"/>
    <dgm:cxn modelId="{7429B31C-8ED0-4E02-BA26-94FC67B2CFB9}" srcId="{9F7B157F-D75A-45F2-B2D8-2C88ACE3C60F}" destId="{06725FA3-B7B8-4995-9488-9F331D45AD1B}" srcOrd="2" destOrd="0" parTransId="{FCE02EE4-CB96-4F07-8150-50B54B926BCE}" sibTransId="{8BBA9D72-96D0-4E44-B317-101CDA67FFF8}"/>
    <dgm:cxn modelId="{5DA38E24-58CB-4A56-BE9B-BD74EEB339E8}" srcId="{9F7B157F-D75A-45F2-B2D8-2C88ACE3C60F}" destId="{24DFB3D9-D657-40AF-8919-FE90225F0245}" srcOrd="0" destOrd="0" parTransId="{392DDA90-575E-4523-A1AB-ACA267F4E8BB}" sibTransId="{9860F796-3920-41AC-B16E-4885C1087BB8}"/>
    <dgm:cxn modelId="{7DE2395C-16FF-474C-B1E8-FEB03F9EFAC2}" srcId="{5D699039-50A4-4D31-94FD-24B54C612251}" destId="{FD3A8C30-61A2-4938-8510-26B6F888501A}" srcOrd="2" destOrd="0" parTransId="{CF8C153E-481C-4631-BBCA-5C989FE0BCD3}" sibTransId="{66CE3CDF-832E-4D0B-87AB-10BC721FF73F}"/>
    <dgm:cxn modelId="{470FF242-DBA5-4B0E-892D-7F1D4D01E7BA}" type="presOf" srcId="{5D699039-50A4-4D31-94FD-24B54C612251}" destId="{E586E504-77FD-4D91-9379-5AF3CB587095}" srcOrd="0" destOrd="0" presId="urn:microsoft.com/office/officeart/2005/8/layout/chevron2"/>
    <dgm:cxn modelId="{7EA7C365-395C-4C92-B692-B4C869C84740}" type="presOf" srcId="{56012DCA-624B-4D80-A4F9-1EB3975C0741}" destId="{E0FB72D2-B08A-4B09-9195-E6F5EFE09562}" srcOrd="0" destOrd="1" presId="urn:microsoft.com/office/officeart/2005/8/layout/chevron2"/>
    <dgm:cxn modelId="{AC27B683-BADF-4692-B2A9-5F5B970A557A}" type="presOf" srcId="{49BC3100-7913-4CAE-A68F-2023502B1822}" destId="{80BF700F-A366-4287-9395-C6E09FC12EF0}" srcOrd="0" destOrd="1" presId="urn:microsoft.com/office/officeart/2005/8/layout/chevron2"/>
    <dgm:cxn modelId="{E1F15186-1F38-4F53-9A3A-0955A057DBA7}" srcId="{5D699039-50A4-4D31-94FD-24B54C612251}" destId="{971923E4-59F8-4D05-9DD2-431B65C5935B}" srcOrd="0" destOrd="0" parTransId="{5000FDA4-9DC5-471A-810F-9460851EEED0}" sibTransId="{EE79B562-F051-491D-B56D-DA9803C646AC}"/>
    <dgm:cxn modelId="{32B88987-BD2A-4C9E-8E50-FE36D2AEC1EC}" type="presOf" srcId="{FD3A8C30-61A2-4938-8510-26B6F888501A}" destId="{80BF700F-A366-4287-9395-C6E09FC12EF0}" srcOrd="0" destOrd="2" presId="urn:microsoft.com/office/officeart/2005/8/layout/chevron2"/>
    <dgm:cxn modelId="{5B5EF291-DB4B-451E-8310-0CF4726505FF}" srcId="{B33BFF92-0738-42B9-BFBD-CAD479C0F480}" destId="{9F7B157F-D75A-45F2-B2D8-2C88ACE3C60F}" srcOrd="1" destOrd="0" parTransId="{3F7F3CD9-0AFA-4933-809E-DFF0A428C4D4}" sibTransId="{9F629077-8A49-412F-A11F-3795B06F0BF3}"/>
    <dgm:cxn modelId="{26079E9B-CDEB-4004-ABB3-D4554E0234DB}" type="presOf" srcId="{9F7B157F-D75A-45F2-B2D8-2C88ACE3C60F}" destId="{65B89244-CDC1-469A-8332-FA86D3DF1CD6}" srcOrd="0" destOrd="0" presId="urn:microsoft.com/office/officeart/2005/8/layout/chevron2"/>
    <dgm:cxn modelId="{CC900DB0-E3F7-4E06-AD05-03DEEEDB537A}" type="presOf" srcId="{24DFB3D9-D657-40AF-8919-FE90225F0245}" destId="{E0FB72D2-B08A-4B09-9195-E6F5EFE09562}" srcOrd="0" destOrd="0" presId="urn:microsoft.com/office/officeart/2005/8/layout/chevron2"/>
    <dgm:cxn modelId="{7DFB40B2-AB49-43FE-B3D9-1220D2414720}" srcId="{5D699039-50A4-4D31-94FD-24B54C612251}" destId="{49BC3100-7913-4CAE-A68F-2023502B1822}" srcOrd="1" destOrd="0" parTransId="{3C033C95-878B-444B-8846-661EB1EBAF25}" sibTransId="{C524BBED-F157-4F7E-B57E-5023A0315AF9}"/>
    <dgm:cxn modelId="{45ADFDC1-EA78-4541-ABCF-4CC690B19D90}" srcId="{9F7B157F-D75A-45F2-B2D8-2C88ACE3C60F}" destId="{56012DCA-624B-4D80-A4F9-1EB3975C0741}" srcOrd="1" destOrd="0" parTransId="{C084BD62-701A-4509-AB58-6088409082C5}" sibTransId="{2162791B-C5AF-4FD6-A8E1-80B87DB2583C}"/>
    <dgm:cxn modelId="{698D91FC-330F-478B-858F-8C7A690F3059}" type="presOf" srcId="{B33BFF92-0738-42B9-BFBD-CAD479C0F480}" destId="{FBB10C4D-8165-4237-93C2-C9CD5F1AFCE3}" srcOrd="0" destOrd="0" presId="urn:microsoft.com/office/officeart/2005/8/layout/chevron2"/>
    <dgm:cxn modelId="{15823C37-93FC-45A7-8D7A-DA97F852B3A1}" type="presParOf" srcId="{FBB10C4D-8165-4237-93C2-C9CD5F1AFCE3}" destId="{0F709558-5ADC-4F43-8734-723788DEFA08}" srcOrd="0" destOrd="0" presId="urn:microsoft.com/office/officeart/2005/8/layout/chevron2"/>
    <dgm:cxn modelId="{FB4B0FA1-857D-4A86-BDD8-314F297157C1}" type="presParOf" srcId="{0F709558-5ADC-4F43-8734-723788DEFA08}" destId="{E586E504-77FD-4D91-9379-5AF3CB587095}" srcOrd="0" destOrd="0" presId="urn:microsoft.com/office/officeart/2005/8/layout/chevron2"/>
    <dgm:cxn modelId="{52DA7156-B9C6-4849-BB5D-D8BAC15F9045}" type="presParOf" srcId="{0F709558-5ADC-4F43-8734-723788DEFA08}" destId="{80BF700F-A366-4287-9395-C6E09FC12EF0}" srcOrd="1" destOrd="0" presId="urn:microsoft.com/office/officeart/2005/8/layout/chevron2"/>
    <dgm:cxn modelId="{76F0069C-77C4-466E-A6E6-B52C484E6446}" type="presParOf" srcId="{FBB10C4D-8165-4237-93C2-C9CD5F1AFCE3}" destId="{FBA3E06A-4BD7-40DB-9013-BECB22D20C7F}" srcOrd="1" destOrd="0" presId="urn:microsoft.com/office/officeart/2005/8/layout/chevron2"/>
    <dgm:cxn modelId="{F7FDA1F1-27D0-423C-8183-877C439384F4}" type="presParOf" srcId="{FBB10C4D-8165-4237-93C2-C9CD5F1AFCE3}" destId="{D6FBC34F-5257-47C8-B35E-8371F7E07F26}" srcOrd="2" destOrd="0" presId="urn:microsoft.com/office/officeart/2005/8/layout/chevron2"/>
    <dgm:cxn modelId="{9FF830A7-46CE-436E-B764-AB694E2B0608}" type="presParOf" srcId="{D6FBC34F-5257-47C8-B35E-8371F7E07F26}" destId="{65B89244-CDC1-469A-8332-FA86D3DF1CD6}" srcOrd="0" destOrd="0" presId="urn:microsoft.com/office/officeart/2005/8/layout/chevron2"/>
    <dgm:cxn modelId="{36A092E3-4BFC-4BA7-AFB3-08EEDA161F19}" type="presParOf" srcId="{D6FBC34F-5257-47C8-B35E-8371F7E07F26}" destId="{E0FB72D2-B08A-4B09-9195-E6F5EFE09562}"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8CF9B-7061-4E18-8791-5242D8BE5D5A}">
      <dsp:nvSpPr>
        <dsp:cNvPr id="0" name=""/>
        <dsp:cNvSpPr/>
      </dsp:nvSpPr>
      <dsp:spPr>
        <a:xfrm>
          <a:off x="0" y="320222"/>
          <a:ext cx="11582400" cy="719822"/>
        </a:xfrm>
        <a:prstGeom prst="roundRect">
          <a:avLst/>
        </a:prstGeom>
        <a:solidFill>
          <a:srgbClr val="0070C0"/>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SERVICES ARE DELIVERED THROUGH FOUR AREAS OF PRACTICE  </a:t>
          </a:r>
        </a:p>
      </dsp:txBody>
      <dsp:txXfrm>
        <a:off x="35139" y="355361"/>
        <a:ext cx="11512122" cy="649544"/>
      </dsp:txXfrm>
    </dsp:sp>
    <dsp:sp modelId="{2F86AD2B-4352-417A-9F07-CDBA1D228EAE}">
      <dsp:nvSpPr>
        <dsp:cNvPr id="0" name=""/>
        <dsp:cNvSpPr/>
      </dsp:nvSpPr>
      <dsp:spPr>
        <a:xfrm>
          <a:off x="0" y="1469290"/>
          <a:ext cx="11582400"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US" sz="2000" kern="1200" dirty="0"/>
            <a:t>Occupational Health</a:t>
          </a:r>
        </a:p>
        <a:p>
          <a:pPr marL="228600" lvl="1" indent="-228600" algn="l" defTabSz="889000">
            <a:lnSpc>
              <a:spcPct val="100000"/>
            </a:lnSpc>
            <a:spcBef>
              <a:spcPct val="0"/>
            </a:spcBef>
            <a:spcAft>
              <a:spcPct val="20000"/>
            </a:spcAft>
            <a:buChar char="•"/>
          </a:pPr>
          <a:r>
            <a:rPr lang="en-US" sz="2000" kern="1200" dirty="0"/>
            <a:t>Workforce Development    </a:t>
          </a:r>
        </a:p>
        <a:p>
          <a:pPr marL="228600" lvl="1" indent="-228600" algn="l" defTabSz="889000">
            <a:lnSpc>
              <a:spcPct val="100000"/>
            </a:lnSpc>
            <a:spcBef>
              <a:spcPct val="0"/>
            </a:spcBef>
            <a:spcAft>
              <a:spcPct val="20000"/>
            </a:spcAft>
            <a:buChar char="•"/>
          </a:pPr>
          <a:r>
            <a:rPr lang="en-US" sz="2000" kern="1200" dirty="0"/>
            <a:t>Economic Development   </a:t>
          </a:r>
        </a:p>
        <a:p>
          <a:pPr marL="228600" lvl="1" indent="-228600" algn="l" defTabSz="889000">
            <a:lnSpc>
              <a:spcPct val="100000"/>
            </a:lnSpc>
            <a:spcBef>
              <a:spcPct val="0"/>
            </a:spcBef>
            <a:spcAft>
              <a:spcPct val="20000"/>
            </a:spcAft>
            <a:buChar char="•"/>
          </a:pPr>
          <a:r>
            <a:rPr lang="en-US" sz="2000" kern="1200" dirty="0"/>
            <a:t>Education   </a:t>
          </a:r>
        </a:p>
      </dsp:txBody>
      <dsp:txXfrm>
        <a:off x="0" y="1469290"/>
        <a:ext cx="11582400" cy="1480049"/>
      </dsp:txXfrm>
    </dsp:sp>
    <dsp:sp modelId="{64485A75-8C81-482D-8FCE-48C8C5AD4CBA}">
      <dsp:nvSpPr>
        <dsp:cNvPr id="0" name=""/>
        <dsp:cNvSpPr/>
      </dsp:nvSpPr>
      <dsp:spPr>
        <a:xfrm>
          <a:off x="0" y="3358152"/>
          <a:ext cx="11582400" cy="525268"/>
        </a:xfrm>
        <a:prstGeom prst="roundRect">
          <a:avLst/>
        </a:prstGeom>
        <a:solidFill>
          <a:srgbClr val="0070C0"/>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A GROWING NUMBER OF  TOP TIER BRANDS </a:t>
          </a:r>
          <a:endParaRPr lang="en-US" sz="1800" kern="1200" dirty="0"/>
        </a:p>
      </dsp:txBody>
      <dsp:txXfrm>
        <a:off x="25641" y="3383793"/>
        <a:ext cx="11531118" cy="473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3EC6-A155-4DA6-9A50-1A8C8CDA0846}">
      <dsp:nvSpPr>
        <dsp:cNvPr id="0" name=""/>
        <dsp:cNvSpPr/>
      </dsp:nvSpPr>
      <dsp:spPr>
        <a:xfrm>
          <a:off x="0" y="458"/>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317BEE64-505E-493D-8FAD-91222D9110D2}">
      <dsp:nvSpPr>
        <dsp:cNvPr id="0" name=""/>
        <dsp:cNvSpPr/>
      </dsp:nvSpPr>
      <dsp:spPr>
        <a:xfrm>
          <a:off x="0" y="458"/>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Achieved industry‐leading outcomes for individuals with barriers to economic well-being</a:t>
          </a:r>
          <a:endParaRPr lang="en-US" sz="2100" kern="1200" dirty="0"/>
        </a:p>
      </dsp:txBody>
      <dsp:txXfrm>
        <a:off x="0" y="458"/>
        <a:ext cx="7152608" cy="750509"/>
      </dsp:txXfrm>
    </dsp:sp>
    <dsp:sp modelId="{D1BA7128-F6CF-4E60-9FFB-35D277E81AC9}">
      <dsp:nvSpPr>
        <dsp:cNvPr id="0" name=""/>
        <dsp:cNvSpPr/>
      </dsp:nvSpPr>
      <dsp:spPr>
        <a:xfrm>
          <a:off x="0" y="750968"/>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0815263E-6894-443A-8A72-1BA3B0CDC9F7}">
      <dsp:nvSpPr>
        <dsp:cNvPr id="0" name=""/>
        <dsp:cNvSpPr/>
      </dsp:nvSpPr>
      <dsp:spPr>
        <a:xfrm>
          <a:off x="0" y="750968"/>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Sustained and grew our expertise in core markets</a:t>
          </a:r>
          <a:endParaRPr lang="en-US" sz="2100" kern="1200" dirty="0"/>
        </a:p>
      </dsp:txBody>
      <dsp:txXfrm>
        <a:off x="0" y="750968"/>
        <a:ext cx="7152608" cy="750509"/>
      </dsp:txXfrm>
    </dsp:sp>
    <dsp:sp modelId="{22CD8A79-0017-47E2-82C2-E203987FC856}">
      <dsp:nvSpPr>
        <dsp:cNvPr id="0" name=""/>
        <dsp:cNvSpPr/>
      </dsp:nvSpPr>
      <dsp:spPr>
        <a:xfrm>
          <a:off x="0" y="1501478"/>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B526D705-D05D-41B9-B7C5-E622671BEE40}">
      <dsp:nvSpPr>
        <dsp:cNvPr id="0" name=""/>
        <dsp:cNvSpPr/>
      </dsp:nvSpPr>
      <dsp:spPr>
        <a:xfrm>
          <a:off x="0" y="1501478"/>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Leveraged successful programs in new formats and new geographies</a:t>
          </a:r>
          <a:endParaRPr lang="en-US" sz="2100" kern="1200" dirty="0"/>
        </a:p>
      </dsp:txBody>
      <dsp:txXfrm>
        <a:off x="0" y="1501478"/>
        <a:ext cx="7152608" cy="750509"/>
      </dsp:txXfrm>
    </dsp:sp>
    <dsp:sp modelId="{B219BA5C-CC71-4892-B502-8AF62CB52B93}">
      <dsp:nvSpPr>
        <dsp:cNvPr id="0" name=""/>
        <dsp:cNvSpPr/>
      </dsp:nvSpPr>
      <dsp:spPr>
        <a:xfrm>
          <a:off x="0" y="2251987"/>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93E37855-843F-4D45-9541-D466FF24DB25}">
      <dsp:nvSpPr>
        <dsp:cNvPr id="0" name=""/>
        <dsp:cNvSpPr/>
      </dsp:nvSpPr>
      <dsp:spPr>
        <a:xfrm>
          <a:off x="0" y="2251987"/>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Utilized technology across practice areas to engage populations and measure results</a:t>
          </a:r>
          <a:endParaRPr lang="en-US" sz="2100" kern="1200" dirty="0"/>
        </a:p>
      </dsp:txBody>
      <dsp:txXfrm>
        <a:off x="0" y="2251987"/>
        <a:ext cx="7152608" cy="750509"/>
      </dsp:txXfrm>
    </dsp:sp>
    <dsp:sp modelId="{1653963A-76AA-4432-A345-99D6AA06A559}">
      <dsp:nvSpPr>
        <dsp:cNvPr id="0" name=""/>
        <dsp:cNvSpPr/>
      </dsp:nvSpPr>
      <dsp:spPr>
        <a:xfrm>
          <a:off x="0" y="3002497"/>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ABB9D04D-A2DD-4FA6-BC4F-A343655CAFD2}">
      <dsp:nvSpPr>
        <dsp:cNvPr id="0" name=""/>
        <dsp:cNvSpPr/>
      </dsp:nvSpPr>
      <dsp:spPr>
        <a:xfrm>
          <a:off x="0" y="3002497"/>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Served as a growth platform for like-minded organizations with synergistic  missions</a:t>
          </a:r>
          <a:endParaRPr lang="en-US" sz="2100" kern="1200" dirty="0"/>
        </a:p>
      </dsp:txBody>
      <dsp:txXfrm>
        <a:off x="0" y="3002497"/>
        <a:ext cx="7152608" cy="750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6E504-77FD-4D91-9379-5AF3CB587095}">
      <dsp:nvSpPr>
        <dsp:cNvPr id="0" name=""/>
        <dsp:cNvSpPr/>
      </dsp:nvSpPr>
      <dsp:spPr>
        <a:xfrm rot="5400000">
          <a:off x="-302953" y="304119"/>
          <a:ext cx="2019687" cy="1413781"/>
        </a:xfrm>
        <a:prstGeom prst="chevron">
          <a:avLst/>
        </a:prstGeom>
        <a:solidFill>
          <a:srgbClr val="0070C0"/>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Income Statement</a:t>
          </a:r>
          <a:endParaRPr lang="en-US" sz="2000" kern="1200" dirty="0">
            <a:latin typeface="Arial" panose="020B0604020202020204" pitchFamily="34" charset="0"/>
            <a:cs typeface="Arial" panose="020B0604020202020204" pitchFamily="34" charset="0"/>
          </a:endParaRPr>
        </a:p>
      </dsp:txBody>
      <dsp:txXfrm rot="-5400000">
        <a:off x="1" y="708057"/>
        <a:ext cx="1413781" cy="605906"/>
      </dsp:txXfrm>
    </dsp:sp>
    <dsp:sp modelId="{80BF700F-A366-4287-9395-C6E09FC12EF0}">
      <dsp:nvSpPr>
        <dsp:cNvPr id="0" name=""/>
        <dsp:cNvSpPr/>
      </dsp:nvSpPr>
      <dsp:spPr>
        <a:xfrm rot="5400000">
          <a:off x="3626796" y="-2213015"/>
          <a:ext cx="1312796" cy="5738826"/>
        </a:xfrm>
        <a:prstGeom prst="round2Same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i="0" kern="1200" dirty="0">
              <a:latin typeface="Arial" panose="020B0604020202020204" pitchFamily="34" charset="0"/>
              <a:cs typeface="Arial" panose="020B0604020202020204" pitchFamily="34" charset="0"/>
            </a:rPr>
            <a:t>Operating Margin: 0.13%</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i="0" kern="1200" dirty="0">
              <a:latin typeface="Arial" panose="020B0604020202020204" pitchFamily="34" charset="0"/>
              <a:cs typeface="Arial" panose="020B0604020202020204" pitchFamily="34" charset="0"/>
            </a:rPr>
            <a:t>Personnel Cost Ratio: 62%</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i="0" kern="1200" dirty="0">
              <a:latin typeface="Arial" panose="020B0604020202020204" pitchFamily="34" charset="0"/>
              <a:cs typeface="Arial" panose="020B0604020202020204" pitchFamily="34" charset="0"/>
            </a:rPr>
            <a:t>Program Expense Ratio: 88%</a:t>
          </a:r>
          <a:endParaRPr lang="en-US" sz="2000" kern="1200" dirty="0">
            <a:latin typeface="Arial" panose="020B0604020202020204" pitchFamily="34" charset="0"/>
            <a:cs typeface="Arial" panose="020B0604020202020204" pitchFamily="34" charset="0"/>
          </a:endParaRPr>
        </a:p>
      </dsp:txBody>
      <dsp:txXfrm rot="-5400000">
        <a:off x="1413782" y="64084"/>
        <a:ext cx="5674741" cy="1184626"/>
      </dsp:txXfrm>
    </dsp:sp>
    <dsp:sp modelId="{65B89244-CDC1-469A-8332-FA86D3DF1CD6}">
      <dsp:nvSpPr>
        <dsp:cNvPr id="0" name=""/>
        <dsp:cNvSpPr/>
      </dsp:nvSpPr>
      <dsp:spPr>
        <a:xfrm rot="5400000">
          <a:off x="-302953" y="2035565"/>
          <a:ext cx="2019687" cy="1413781"/>
        </a:xfrm>
        <a:prstGeom prst="chevron">
          <a:avLst/>
        </a:prstGeom>
        <a:solidFill>
          <a:srgbClr val="0070C0"/>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Arial" panose="020B0604020202020204" pitchFamily="34" charset="0"/>
              <a:cs typeface="Arial" panose="020B0604020202020204" pitchFamily="34" charset="0"/>
            </a:rPr>
            <a:t>Balance Sheet</a:t>
          </a:r>
          <a:endParaRPr lang="en-US" sz="2000" kern="1200">
            <a:latin typeface="Arial" panose="020B0604020202020204" pitchFamily="34" charset="0"/>
            <a:cs typeface="Arial" panose="020B0604020202020204" pitchFamily="34" charset="0"/>
          </a:endParaRPr>
        </a:p>
      </dsp:txBody>
      <dsp:txXfrm rot="-5400000">
        <a:off x="1" y="2439503"/>
        <a:ext cx="1413781" cy="605906"/>
      </dsp:txXfrm>
    </dsp:sp>
    <dsp:sp modelId="{E0FB72D2-B08A-4B09-9195-E6F5EFE09562}">
      <dsp:nvSpPr>
        <dsp:cNvPr id="0" name=""/>
        <dsp:cNvSpPr/>
      </dsp:nvSpPr>
      <dsp:spPr>
        <a:xfrm rot="5400000">
          <a:off x="3626796" y="-480403"/>
          <a:ext cx="1312796" cy="5738826"/>
        </a:xfrm>
        <a:prstGeom prst="round2Same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i="0" kern="1200" dirty="0">
              <a:latin typeface="Arial" panose="020B0604020202020204" pitchFamily="34" charset="0"/>
              <a:cs typeface="Arial" panose="020B0604020202020204" pitchFamily="34" charset="0"/>
            </a:rPr>
            <a:t>Debt Coverage Ratio: 2.1</a:t>
          </a:r>
          <a:endParaRPr lang="en-US" sz="2000"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i="0" kern="1200" dirty="0">
              <a:latin typeface="Arial" panose="020B0604020202020204" pitchFamily="34" charset="0"/>
              <a:cs typeface="Arial" panose="020B0604020202020204" pitchFamily="34" charset="0"/>
            </a:rPr>
            <a:t>Current Ratio: 2.17</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i="0" kern="1200" dirty="0">
              <a:latin typeface="Arial" panose="020B0604020202020204" pitchFamily="34" charset="0"/>
              <a:cs typeface="Arial" panose="020B0604020202020204" pitchFamily="34" charset="0"/>
            </a:rPr>
            <a:t>Average DSOs: 66 Days</a:t>
          </a:r>
          <a:endParaRPr lang="en-US" sz="2000" kern="1200" dirty="0">
            <a:latin typeface="Arial" panose="020B0604020202020204" pitchFamily="34" charset="0"/>
            <a:cs typeface="Arial" panose="020B0604020202020204" pitchFamily="34" charset="0"/>
          </a:endParaRPr>
        </a:p>
      </dsp:txBody>
      <dsp:txXfrm rot="-5400000">
        <a:off x="1413782" y="1796696"/>
        <a:ext cx="5674741" cy="1184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6FC60408-9E3F-4F4A-BAAE-AF05B1E848C5}" type="datetimeFigureOut">
              <a:rPr lang="en-US" smtClean="0"/>
              <a:t>5/29/2019</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0763" tIns="45382" rIns="90763" bIns="45382" rtlCol="0" anchor="ctr"/>
          <a:lstStyle/>
          <a:p>
            <a:endParaRPr lang="en-US" dirty="0"/>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B1A8AE0D-40A2-4624-A621-7313E56B1303}" type="slidenum">
              <a:rPr lang="en-US" smtClean="0"/>
              <a:t>‹#›</a:t>
            </a:fld>
            <a:endParaRPr lang="en-US" dirty="0"/>
          </a:p>
        </p:txBody>
      </p:sp>
    </p:spTree>
    <p:extLst>
      <p:ext uri="{BB962C8B-B14F-4D97-AF65-F5344CB8AC3E}">
        <p14:creationId xmlns:p14="http://schemas.microsoft.com/office/powerpoint/2010/main" val="284750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3</a:t>
            </a:fld>
            <a:endParaRPr lang="en-US" dirty="0"/>
          </a:p>
        </p:txBody>
      </p:sp>
    </p:spTree>
    <p:extLst>
      <p:ext uri="{BB962C8B-B14F-4D97-AF65-F5344CB8AC3E}">
        <p14:creationId xmlns:p14="http://schemas.microsoft.com/office/powerpoint/2010/main" val="220507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4</a:t>
            </a:fld>
            <a:endParaRPr lang="en-US" dirty="0"/>
          </a:p>
        </p:txBody>
      </p:sp>
    </p:spTree>
    <p:extLst>
      <p:ext uri="{BB962C8B-B14F-4D97-AF65-F5344CB8AC3E}">
        <p14:creationId xmlns:p14="http://schemas.microsoft.com/office/powerpoint/2010/main" val="100833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070C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0070C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0070C0"/>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7B76F7-C4B1-4EC9-8728-FAD3643E668E}" type="datetime1">
              <a:rPr lang="en-US" smtClean="0"/>
              <a:t>5/29/2019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44651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949375-2276-4B44-9CC2-51E7BBF34924}" type="datetime1">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49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8D89D6-A1CC-4A3B-9858-4FA7E93E6F99}"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615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98EB35-6E4D-4B30-BD9E-47A55F4DA78F}"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278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0B6317-86BC-46DE-9B09-0F1DB8C5664E}"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6355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891A54-92CC-497A-A681-ED2FB326A6C2}"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414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074FAE-D0DF-435C-8F1B-697DEAEB7875}"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92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C33A3-BAF8-4706-81B8-D594D466C81E}"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78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6A299-2CCD-49EC-BC94-A935F0FB449E}"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2338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2" y="646132"/>
            <a:ext cx="11083636" cy="5808456"/>
          </a:xfrm>
          <a:prstGeom prst="rect">
            <a:avLst/>
          </a:prstGeom>
          <a:blipFill>
            <a:blip r:embed="rId2" cstate="print"/>
            <a:stretch>
              <a:fillRect/>
            </a:stretch>
          </a:blipFill>
        </p:spPr>
        <p:txBody>
          <a:bodyPr wrap="square" lIns="0" tIns="0" rIns="0" bIns="0" rtlCol="0"/>
          <a:lstStyle/>
          <a:p>
            <a:endParaRPr sz="1588" dirty="0">
              <a:solidFill>
                <a:prstClr val="black"/>
              </a:solidFill>
            </a:endParaRPr>
          </a:p>
        </p:txBody>
      </p:sp>
      <p:sp>
        <p:nvSpPr>
          <p:cNvPr id="17" name="bk object 17"/>
          <p:cNvSpPr/>
          <p:nvPr/>
        </p:nvSpPr>
        <p:spPr>
          <a:xfrm>
            <a:off x="554182" y="1275117"/>
            <a:ext cx="11083636" cy="0"/>
          </a:xfrm>
          <a:custGeom>
            <a:avLst/>
            <a:gdLst/>
            <a:ahLst/>
            <a:cxnLst/>
            <a:rect l="l" t="t" r="r" b="b"/>
            <a:pathLst>
              <a:path w="9144000">
                <a:moveTo>
                  <a:pt x="0" y="0"/>
                </a:moveTo>
                <a:lnTo>
                  <a:pt x="9144000" y="0"/>
                </a:lnTo>
              </a:path>
            </a:pathLst>
          </a:custGeom>
          <a:ln w="28194">
            <a:solidFill>
              <a:srgbClr val="585849"/>
            </a:solidFill>
          </a:ln>
        </p:spPr>
        <p:txBody>
          <a:bodyPr wrap="square" lIns="0" tIns="0" rIns="0" bIns="0" rtlCol="0"/>
          <a:lstStyle/>
          <a:p>
            <a:endParaRPr sz="1588" dirty="0">
              <a:solidFill>
                <a:prstClr val="black"/>
              </a:solidFill>
            </a:endParaRPr>
          </a:p>
        </p:txBody>
      </p:sp>
      <p:sp>
        <p:nvSpPr>
          <p:cNvPr id="18" name="bk object 18"/>
          <p:cNvSpPr/>
          <p:nvPr/>
        </p:nvSpPr>
        <p:spPr>
          <a:xfrm>
            <a:off x="928253" y="1522879"/>
            <a:ext cx="10329949" cy="4668146"/>
          </a:xfrm>
          <a:prstGeom prst="rect">
            <a:avLst/>
          </a:prstGeom>
          <a:blipFill>
            <a:blip r:embed="rId3" cstate="print"/>
            <a:stretch>
              <a:fillRect/>
            </a:stretch>
          </a:blipFill>
        </p:spPr>
        <p:txBody>
          <a:bodyPr wrap="square" lIns="0" tIns="0" rIns="0" bIns="0" rtlCol="0"/>
          <a:lstStyle/>
          <a:p>
            <a:endParaRPr sz="1588" dirty="0">
              <a:solidFill>
                <a:prstClr val="black"/>
              </a:solidFill>
            </a:endParaRPr>
          </a:p>
        </p:txBody>
      </p:sp>
      <p:sp>
        <p:nvSpPr>
          <p:cNvPr id="19" name="bk object 19"/>
          <p:cNvSpPr/>
          <p:nvPr/>
        </p:nvSpPr>
        <p:spPr>
          <a:xfrm>
            <a:off x="928253" y="4181363"/>
            <a:ext cx="10329949" cy="2009663"/>
          </a:xfrm>
          <a:prstGeom prst="rect">
            <a:avLst/>
          </a:prstGeom>
          <a:blipFill>
            <a:blip r:embed="rId4" cstate="print"/>
            <a:stretch>
              <a:fillRect/>
            </a:stretch>
          </a:blipFill>
        </p:spPr>
        <p:txBody>
          <a:bodyPr wrap="square" lIns="0" tIns="0" rIns="0" bIns="0" rtlCol="0"/>
          <a:lstStyle/>
          <a:p>
            <a:endParaRPr sz="1588" dirty="0">
              <a:solidFill>
                <a:prstClr val="black"/>
              </a:solidFill>
            </a:endParaRPr>
          </a:p>
        </p:txBody>
      </p:sp>
      <p:sp>
        <p:nvSpPr>
          <p:cNvPr id="2" name="Holder 2"/>
          <p:cNvSpPr>
            <a:spLocks noGrp="1"/>
          </p:cNvSpPr>
          <p:nvPr>
            <p:ph type="ctrTitle"/>
          </p:nvPr>
        </p:nvSpPr>
        <p:spPr>
          <a:xfrm>
            <a:off x="1155009" y="655544"/>
            <a:ext cx="9881982" cy="325923"/>
          </a:xfrm>
          <a:prstGeom prst="rect">
            <a:avLst/>
          </a:prstGeom>
        </p:spPr>
        <p:txBody>
          <a:bodyPr wrap="square" lIns="0" tIns="0" rIns="0" bIns="0">
            <a:spAutoFit/>
          </a:bodyPr>
          <a:lstStyle>
            <a:lvl1pPr>
              <a:defRPr sz="2118" b="0" i="0">
                <a:solidFill>
                  <a:schemeClr val="tx1"/>
                </a:solidFill>
                <a:latin typeface="Calibri"/>
                <a:cs typeface="Calibri"/>
              </a:defRPr>
            </a:lvl1pPr>
          </a:lstStyle>
          <a:p>
            <a:endParaRPr/>
          </a:p>
        </p:txBody>
      </p:sp>
      <p:sp>
        <p:nvSpPr>
          <p:cNvPr id="3" name="Holder 3"/>
          <p:cNvSpPr>
            <a:spLocks noGrp="1"/>
          </p:cNvSpPr>
          <p:nvPr>
            <p:ph type="subTitle" idx="4"/>
          </p:nvPr>
        </p:nvSpPr>
        <p:spPr>
          <a:xfrm>
            <a:off x="1103131" y="3874098"/>
            <a:ext cx="9985739" cy="814710"/>
          </a:xfrm>
          <a:prstGeom prst="rect">
            <a:avLst/>
          </a:prstGeom>
        </p:spPr>
        <p:txBody>
          <a:bodyPr wrap="square" lIns="0" tIns="0" rIns="0" bIns="0">
            <a:spAutoFit/>
          </a:bodyPr>
          <a:lstStyle>
            <a:lvl1pPr>
              <a:defRPr sz="5294"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D741C00-7DBF-4BC7-98FD-9DEB2283A2B3}" type="datetime1">
              <a:rPr lang="en-US" smtClean="0">
                <a:solidFill>
                  <a:prstClr val="black">
                    <a:tint val="75000"/>
                  </a:prstClr>
                </a:solidFill>
              </a:rPr>
              <a:t>5/29/2019</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4365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55009" y="655544"/>
            <a:ext cx="9881982"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51A27E-C0B6-42FB-9779-C13260131614}" type="datetime1">
              <a:rPr lang="en-US" smtClean="0">
                <a:solidFill>
                  <a:prstClr val="black">
                    <a:tint val="75000"/>
                  </a:prstClr>
                </a:solidFill>
              </a:rPr>
              <a:t>5/29/2019</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20373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7968D-1710-4215-B125-36E6D6423846}"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lvl1pPr>
              <a:defRPr sz="12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35003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55009" y="655544"/>
            <a:ext cx="9881982"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0CA100C-48E5-4E59-A295-54302D918DB3}" type="datetime1">
              <a:rPr lang="en-US" smtClean="0">
                <a:solidFill>
                  <a:prstClr val="black">
                    <a:tint val="75000"/>
                  </a:prstClr>
                </a:solidFill>
              </a:rPr>
              <a:t>5/29/2019</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087250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55009" y="655544"/>
            <a:ext cx="9881982"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6F4CECB-5DB3-4D95-B1D8-E6BCAE2FC9FD}" type="datetime1">
              <a:rPr lang="en-US" smtClean="0">
                <a:solidFill>
                  <a:prstClr val="black">
                    <a:tint val="75000"/>
                  </a:prstClr>
                </a:solidFill>
              </a:rPr>
              <a:t>5/29/2019</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598304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2" y="646132"/>
            <a:ext cx="11083636" cy="5808456"/>
          </a:xfrm>
          <a:prstGeom prst="rect">
            <a:avLst/>
          </a:prstGeom>
          <a:blipFill>
            <a:blip r:embed="rId2" cstate="print"/>
            <a:stretch>
              <a:fillRect/>
            </a:stretch>
          </a:blipFill>
        </p:spPr>
        <p:txBody>
          <a:bodyPr wrap="square" lIns="0" tIns="0" rIns="0" bIns="0" rtlCol="0"/>
          <a:lstStyle/>
          <a:p>
            <a:endParaRPr sz="1588" dirty="0">
              <a:solidFill>
                <a:prstClr val="black"/>
              </a:solidFill>
            </a:endParaRPr>
          </a:p>
        </p:txBody>
      </p:sp>
      <p:sp>
        <p:nvSpPr>
          <p:cNvPr id="17" name="bk object 17"/>
          <p:cNvSpPr/>
          <p:nvPr/>
        </p:nvSpPr>
        <p:spPr>
          <a:xfrm>
            <a:off x="554182" y="1275117"/>
            <a:ext cx="11083636" cy="0"/>
          </a:xfrm>
          <a:custGeom>
            <a:avLst/>
            <a:gdLst/>
            <a:ahLst/>
            <a:cxnLst/>
            <a:rect l="l" t="t" r="r" b="b"/>
            <a:pathLst>
              <a:path w="9144000">
                <a:moveTo>
                  <a:pt x="0" y="0"/>
                </a:moveTo>
                <a:lnTo>
                  <a:pt x="9144000" y="0"/>
                </a:lnTo>
              </a:path>
            </a:pathLst>
          </a:custGeom>
          <a:ln w="28194">
            <a:solidFill>
              <a:srgbClr val="585849"/>
            </a:solidFill>
          </a:ln>
        </p:spPr>
        <p:txBody>
          <a:bodyPr wrap="square" lIns="0" tIns="0" rIns="0" bIns="0" rtlCol="0"/>
          <a:lstStyle/>
          <a:p>
            <a:endParaRPr sz="1588" dirty="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1DAEEBA-0D3E-4B45-A904-1C9575FF2A2D}" type="datetime1">
              <a:rPr lang="en-US" smtClean="0">
                <a:solidFill>
                  <a:prstClr val="black">
                    <a:tint val="75000"/>
                  </a:prstClr>
                </a:solidFill>
              </a:rPr>
              <a:t>5/29/2019</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9639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9C1D7-992E-4092-BA94-91300ABEA437}" type="datetime1">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9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E3A4C-C4EA-4863-8009-B1247874B432}" type="datetime1">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468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EF184E-A620-451B-8760-D4FFA424ABC6}" type="datetime1">
              <a:rPr lang="en-US" smtClean="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180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4CE7FD-D4C1-4855-8A9A-DD4D373DAD0D}" type="datetime1">
              <a:rPr lang="en-US" smtClean="0"/>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610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47DD7-9073-4EE1-AFC8-604056C48CCC}" type="datetime1">
              <a:rPr lang="en-US" smtClean="0"/>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59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8D93E3-912C-4384-AF52-FC0F711CEAD0}" type="datetime1">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28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0141C9-3CD5-4AF9-932F-E78CCB68D144}" type="datetime1">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23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rgbClr val="0070C0"/>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0070C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0070C0"/>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D3DB49-60C5-47C4-83B3-11DBC81DE90B}" type="datetime1">
              <a:rPr lang="en-US" smtClean="0"/>
              <a:t>5/29/2019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617481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55009" y="655544"/>
            <a:ext cx="9881982" cy="369332"/>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a:xfrm>
            <a:off x="1015137" y="2075104"/>
            <a:ext cx="1016172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E9F9D018-61C8-433A-92BB-8802E3442314}" type="datetime1">
              <a:rPr lang="en-US" smtClean="0">
                <a:solidFill>
                  <a:prstClr val="black">
                    <a:tint val="75000"/>
                  </a:prstClr>
                </a:solidFill>
              </a:rPr>
              <a:t>5/29/2019</a:t>
            </a:fld>
            <a:endParaRPr lang="en-US" dirty="0">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20899309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tsaponar.blogspot.com/2013/05/my-students-prezi-presentation_8.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projectmanagement.com/how-do-companies-prevent-remote-workers-from-feeling-left-out"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963" y="142920"/>
            <a:ext cx="11802359" cy="6572159"/>
          </a:xfrm>
          <a:prstGeom prst="rect">
            <a:avLst/>
          </a:prstGeom>
        </p:spPr>
      </p:pic>
      <p:sp>
        <p:nvSpPr>
          <p:cNvPr id="5" name="TextBox 4"/>
          <p:cNvSpPr txBox="1"/>
          <p:nvPr/>
        </p:nvSpPr>
        <p:spPr>
          <a:xfrm>
            <a:off x="3003177" y="4826444"/>
            <a:ext cx="6185647" cy="1304187"/>
          </a:xfrm>
          <a:prstGeom prst="roundRect">
            <a:avLst/>
          </a:prstGeom>
          <a:solidFill>
            <a:schemeClr val="tx2">
              <a:lumMod val="40000"/>
              <a:lumOff val="60000"/>
            </a:schemeClr>
          </a:solidFill>
        </p:spPr>
        <p:txBody>
          <a:bodyPr wrap="square" rtlCol="0">
            <a:spAutoFit/>
          </a:bodyPr>
          <a:lstStyle/>
          <a:p>
            <a:pPr algn="ctr" defTabSz="806867"/>
            <a:r>
              <a:rPr lang="en-US" sz="3530" b="1" dirty="0">
                <a:solidFill>
                  <a:prstClr val="white"/>
                </a:solidFill>
                <a:latin typeface="Calibri"/>
              </a:rPr>
              <a:t>First Half 2019</a:t>
            </a:r>
          </a:p>
          <a:p>
            <a:pPr algn="ctr" defTabSz="806867"/>
            <a:r>
              <a:rPr lang="en-US" sz="3530" b="1" dirty="0">
                <a:solidFill>
                  <a:prstClr val="white"/>
                </a:solidFill>
                <a:latin typeface="Calibri"/>
              </a:rPr>
              <a:t>Operating and Financial Results</a:t>
            </a:r>
          </a:p>
        </p:txBody>
      </p:sp>
      <p:sp>
        <p:nvSpPr>
          <p:cNvPr id="3" name="Slide Number Placeholder 2"/>
          <p:cNvSpPr>
            <a:spLocks noGrp="1"/>
          </p:cNvSpPr>
          <p:nvPr>
            <p:ph type="sldNum" sz="quarter" idx="7"/>
          </p:nvPr>
        </p:nvSpPr>
        <p:spPr>
          <a:xfrm>
            <a:off x="9403976" y="5627594"/>
            <a:ext cx="2474259" cy="244362"/>
          </a:xfrm>
        </p:spPr>
        <p:txBody>
          <a:bodyPr/>
          <a:lstStyle/>
          <a:p>
            <a:pPr defTabSz="806867"/>
            <a:fld id="{B6F15528-21DE-4FAA-801E-634DDDAF4B2B}" type="slidenum">
              <a:rPr lang="en-US" sz="1588">
                <a:solidFill>
                  <a:prstClr val="black">
                    <a:tint val="75000"/>
                  </a:prstClr>
                </a:solidFill>
                <a:latin typeface="Calibri"/>
              </a:rPr>
              <a:pPr defTabSz="806867"/>
              <a:t>1</a:t>
            </a:fld>
            <a:endParaRPr lang="en-US" sz="1588" dirty="0">
              <a:solidFill>
                <a:prstClr val="black">
                  <a:tint val="75000"/>
                </a:prstClr>
              </a:solidFill>
              <a:latin typeface="Calibri"/>
            </a:endParaRPr>
          </a:p>
        </p:txBody>
      </p:sp>
      <p:pic>
        <p:nvPicPr>
          <p:cNvPr id="10" name="Picture 9" descr="A picture containing object, clock&#10;&#10;Description generated with high confidence">
            <a:extLst>
              <a:ext uri="{FF2B5EF4-FFF2-40B4-BE49-F238E27FC236}">
                <a16:creationId xmlns:a16="http://schemas.microsoft.com/office/drawing/2014/main" id="{B7C841FE-B3EF-41CD-A0B6-E4CB4767F114}"/>
              </a:ext>
            </a:extLst>
          </p:cNvPr>
          <p:cNvPicPr>
            <a:picLocks noChangeAspect="1"/>
          </p:cNvPicPr>
          <p:nvPr/>
        </p:nvPicPr>
        <p:blipFill>
          <a:blip r:embed="rId3"/>
          <a:stretch>
            <a:fillRect/>
          </a:stretch>
        </p:blipFill>
        <p:spPr>
          <a:xfrm>
            <a:off x="4687346" y="333950"/>
            <a:ext cx="5066365" cy="1304187"/>
          </a:xfrm>
          <a:prstGeom prst="rect">
            <a:avLst/>
          </a:prstGeom>
        </p:spPr>
      </p:pic>
    </p:spTree>
    <p:extLst>
      <p:ext uri="{BB962C8B-B14F-4D97-AF65-F5344CB8AC3E}">
        <p14:creationId xmlns:p14="http://schemas.microsoft.com/office/powerpoint/2010/main" val="407184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24A79CE-064C-4617-9553-914C91F36F10}"/>
              </a:ext>
            </a:extLst>
          </p:cNvPr>
          <p:cNvSpPr>
            <a:spLocks noGrp="1"/>
          </p:cNvSpPr>
          <p:nvPr>
            <p:ph type="title"/>
          </p:nvPr>
        </p:nvSpPr>
        <p:spPr>
          <a:xfrm>
            <a:off x="4056062" y="422155"/>
            <a:ext cx="7793431" cy="896115"/>
          </a:xfrm>
        </p:spPr>
        <p:txBody>
          <a:bodyPr>
            <a:normAutofit/>
          </a:bodyPr>
          <a:lstStyle/>
          <a:p>
            <a:r>
              <a:rPr lang="en-US" sz="3600" dirty="0"/>
              <a:t>Leverage Technology to Expand Impact </a:t>
            </a:r>
          </a:p>
        </p:txBody>
      </p:sp>
      <p:pic>
        <p:nvPicPr>
          <p:cNvPr id="8" name="Graphic 7" descr="A screenshot of a cell phone&#10;&#10;Description generated with high confidence">
            <a:extLst>
              <a:ext uri="{FF2B5EF4-FFF2-40B4-BE49-F238E27FC236}">
                <a16:creationId xmlns:a16="http://schemas.microsoft.com/office/drawing/2014/main" id="{C2FCD1CD-AD66-4DD0-A525-31557F0C5F0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212" r="35003" b="3"/>
          <a:stretch/>
        </p:blipFill>
        <p:spPr>
          <a:xfrm>
            <a:off x="20" y="10"/>
            <a:ext cx="3459143"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294466 w 5448300"/>
              <a:gd name="connsiteY2" fmla="*/ 5223932 h 6858000"/>
              <a:gd name="connsiteX3" fmla="*/ 5448300 w 5448300"/>
              <a:gd name="connsiteY3" fmla="*/ 6853767 h 6858000"/>
              <a:gd name="connsiteX4" fmla="*/ 0 w 5448300"/>
              <a:gd name="connsiteY4" fmla="*/ 6858000 h 6858000"/>
              <a:gd name="connsiteX5" fmla="*/ 0 w 5448300"/>
              <a:gd name="connsiteY5" fmla="*/ 0 h 6858000"/>
              <a:gd name="connsiteX0" fmla="*/ 0 w 3458633"/>
              <a:gd name="connsiteY0" fmla="*/ 0 h 6858000"/>
              <a:gd name="connsiteX1" fmla="*/ 3174999 w 3458633"/>
              <a:gd name="connsiteY1" fmla="*/ 0 h 6858000"/>
              <a:gd name="connsiteX2" fmla="*/ 2294466 w 3458633"/>
              <a:gd name="connsiteY2" fmla="*/ 5223932 h 6858000"/>
              <a:gd name="connsiteX3" fmla="*/ 3458633 w 3458633"/>
              <a:gd name="connsiteY3" fmla="*/ 6853767 h 6858000"/>
              <a:gd name="connsiteX4" fmla="*/ 0 w 3458633"/>
              <a:gd name="connsiteY4" fmla="*/ 6858000 h 6858000"/>
              <a:gd name="connsiteX5" fmla="*/ 0 w 34586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47FC517D-F6AA-4119-9E23-CF285EF4ED86}"/>
              </a:ext>
            </a:extLst>
          </p:cNvPr>
          <p:cNvSpPr>
            <a:spLocks noGrp="1"/>
          </p:cNvSpPr>
          <p:nvPr>
            <p:ph idx="1"/>
          </p:nvPr>
        </p:nvSpPr>
        <p:spPr>
          <a:xfrm>
            <a:off x="3459163" y="1318270"/>
            <a:ext cx="8390330" cy="5329237"/>
          </a:xfrm>
        </p:spPr>
        <p:txBody>
          <a:bodyPr>
            <a:normAutofit fontScale="92500" lnSpcReduction="10000"/>
          </a:bodyPr>
          <a:lstStyle/>
          <a:p>
            <a:r>
              <a:rPr lang="en-US" dirty="0"/>
              <a:t>In the first half of FY 2019, Single Stop connected  </a:t>
            </a:r>
            <a:r>
              <a:rPr lang="en-US" b="1" dirty="0"/>
              <a:t>44,866 </a:t>
            </a:r>
            <a:r>
              <a:rPr lang="en-US" dirty="0"/>
              <a:t>people to benefits-- drawing down $</a:t>
            </a:r>
            <a:r>
              <a:rPr lang="en-US" b="1" dirty="0"/>
              <a:t>177,863,724. </a:t>
            </a:r>
          </a:p>
          <a:p>
            <a:r>
              <a:rPr lang="en-US" dirty="0"/>
              <a:t>Single Stop is building networks of  community based agencies working together to meet the needs of the whole person and family through eligibility screening, benefit drawn down and referrals to critically needed services. </a:t>
            </a:r>
          </a:p>
          <a:p>
            <a:r>
              <a:rPr lang="en-US" dirty="0"/>
              <a:t>Single Stop is changing college persistence rates.  In the first half of FY 2019 we served </a:t>
            </a:r>
            <a:r>
              <a:rPr lang="en-US" b="1" dirty="0"/>
              <a:t>3067 </a:t>
            </a:r>
            <a:r>
              <a:rPr lang="en-US" dirty="0"/>
              <a:t>students on 33 campuses across 10 states. </a:t>
            </a:r>
          </a:p>
          <a:p>
            <a:r>
              <a:rPr lang="en-US" dirty="0"/>
              <a:t> Research studies validated a 13 percentage point increase in college persistence with Single Stop support.</a:t>
            </a:r>
          </a:p>
          <a:p>
            <a:pPr lvl="1"/>
            <a:r>
              <a:rPr lang="en-US" dirty="0"/>
              <a:t>First Time in College students who utilized Single Stop graduated at rates that were double that of their peers.</a:t>
            </a:r>
          </a:p>
          <a:p>
            <a:r>
              <a:rPr lang="en-US" dirty="0"/>
              <a:t>Since 2007 when it was launched, Single Stop has served 1,959,931 million households drawing down $6,261,885,258 in benefits – creating a springboard for long-term financial stability.</a:t>
            </a:r>
          </a:p>
          <a:p>
            <a:endParaRPr lang="en-US" dirty="0"/>
          </a:p>
        </p:txBody>
      </p:sp>
      <p:sp>
        <p:nvSpPr>
          <p:cNvPr id="4" name="Slide Number Placeholder 3">
            <a:extLst>
              <a:ext uri="{FF2B5EF4-FFF2-40B4-BE49-F238E27FC236}">
                <a16:creationId xmlns:a16="http://schemas.microsoft.com/office/drawing/2014/main" id="{53469EA6-7DB0-4BC9-AA25-3807A3FF403A}"/>
              </a:ext>
            </a:extLst>
          </p:cNvPr>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10</a:t>
            </a:fld>
            <a:endParaRPr lang="en-US"/>
          </a:p>
        </p:txBody>
      </p:sp>
    </p:spTree>
    <p:extLst>
      <p:ext uri="{BB962C8B-B14F-4D97-AF65-F5344CB8AC3E}">
        <p14:creationId xmlns:p14="http://schemas.microsoft.com/office/powerpoint/2010/main" val="73525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9437A-D47E-45C6-BC15-0798C2BC07FD}"/>
              </a:ext>
            </a:extLst>
          </p:cNvPr>
          <p:cNvPicPr>
            <a:picLocks noChangeAspect="1"/>
          </p:cNvPicPr>
          <p:nvPr/>
        </p:nvPicPr>
        <p:blipFill>
          <a:blip r:embed="rId2"/>
          <a:stretch>
            <a:fillRect/>
          </a:stretch>
        </p:blipFill>
        <p:spPr>
          <a:xfrm>
            <a:off x="3015412" y="4021015"/>
            <a:ext cx="4031888" cy="2396575"/>
          </a:xfrm>
          <a:prstGeom prst="rect">
            <a:avLst/>
          </a:prstGeom>
        </p:spPr>
      </p:pic>
      <p:sp>
        <p:nvSpPr>
          <p:cNvPr id="4" name="TextBox 3">
            <a:extLst>
              <a:ext uri="{FF2B5EF4-FFF2-40B4-BE49-F238E27FC236}">
                <a16:creationId xmlns:a16="http://schemas.microsoft.com/office/drawing/2014/main" id="{9B2AC683-B32A-4079-A697-1B664B66E02E}"/>
              </a:ext>
            </a:extLst>
          </p:cNvPr>
          <p:cNvSpPr txBox="1"/>
          <p:nvPr/>
        </p:nvSpPr>
        <p:spPr>
          <a:xfrm>
            <a:off x="2239108" y="1138544"/>
            <a:ext cx="9460523" cy="1323439"/>
          </a:xfrm>
          <a:prstGeom prst="rect">
            <a:avLst/>
          </a:prstGeom>
          <a:noFill/>
        </p:spPr>
        <p:txBody>
          <a:bodyPr wrap="square" rtlCol="0">
            <a:spAutoFit/>
          </a:bodyPr>
          <a:lstStyle/>
          <a:p>
            <a:pPr algn="ctr"/>
            <a:r>
              <a:rPr lang="en-US" sz="4000" b="1" dirty="0">
                <a:solidFill>
                  <a:srgbClr val="002060"/>
                </a:solidFill>
                <a:latin typeface="Batang" panose="02030600000101010101" pitchFamily="18" charset="-127"/>
                <a:ea typeface="Batang" panose="02030600000101010101" pitchFamily="18" charset="-127"/>
              </a:rPr>
              <a:t>First Half FY 2019 </a:t>
            </a:r>
          </a:p>
          <a:p>
            <a:pPr algn="ctr"/>
            <a:r>
              <a:rPr lang="en-US" sz="4000" b="1" dirty="0">
                <a:solidFill>
                  <a:srgbClr val="002060"/>
                </a:solidFill>
                <a:latin typeface="Batang" panose="02030600000101010101" pitchFamily="18" charset="-127"/>
                <a:ea typeface="Batang" panose="02030600000101010101" pitchFamily="18" charset="-127"/>
              </a:rPr>
              <a:t>Financial Performance</a:t>
            </a:r>
            <a:endParaRPr lang="en-US" sz="3200" b="1" dirty="0">
              <a:solidFill>
                <a:srgbClr val="002060"/>
              </a:solidFill>
              <a:latin typeface="Batang" panose="02030600000101010101" pitchFamily="18" charset="-127"/>
              <a:ea typeface="Batang" panose="02030600000101010101" pitchFamily="18" charset="-127"/>
            </a:endParaRPr>
          </a:p>
        </p:txBody>
      </p:sp>
      <p:pic>
        <p:nvPicPr>
          <p:cNvPr id="7" name="Picture 6">
            <a:extLst>
              <a:ext uri="{FF2B5EF4-FFF2-40B4-BE49-F238E27FC236}">
                <a16:creationId xmlns:a16="http://schemas.microsoft.com/office/drawing/2014/main" id="{3B43039A-954B-47A0-8F09-776CD3BBDEA6}"/>
              </a:ext>
            </a:extLst>
          </p:cNvPr>
          <p:cNvPicPr>
            <a:picLocks noChangeAspect="1"/>
          </p:cNvPicPr>
          <p:nvPr/>
        </p:nvPicPr>
        <p:blipFill>
          <a:blip r:embed="rId3"/>
          <a:stretch>
            <a:fillRect/>
          </a:stretch>
        </p:blipFill>
        <p:spPr>
          <a:xfrm>
            <a:off x="7770097" y="4021015"/>
            <a:ext cx="4231195" cy="2396575"/>
          </a:xfrm>
          <a:prstGeom prst="rect">
            <a:avLst/>
          </a:prstGeom>
          <a:ln w="38100">
            <a:solidFill>
              <a:schemeClr val="bg1">
                <a:lumMod val="65000"/>
              </a:schemeClr>
            </a:solidFill>
          </a:ln>
        </p:spPr>
      </p:pic>
    </p:spTree>
    <p:extLst>
      <p:ext uri="{BB962C8B-B14F-4D97-AF65-F5344CB8AC3E}">
        <p14:creationId xmlns:p14="http://schemas.microsoft.com/office/powerpoint/2010/main" val="188914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025">
            <a:extLst>
              <a:ext uri="{FF2B5EF4-FFF2-40B4-BE49-F238E27FC236}">
                <a16:creationId xmlns:a16="http://schemas.microsoft.com/office/drawing/2014/main" id="{5D152369-74E1-4838-B409-BF7BA64B0FAC}"/>
              </a:ext>
            </a:extLst>
          </p:cNvPr>
          <p:cNvPicPr>
            <a:picLocks noChangeAspect="1"/>
          </p:cNvPicPr>
          <p:nvPr/>
        </p:nvPicPr>
        <p:blipFill>
          <a:blip r:embed="rId2"/>
          <a:stretch>
            <a:fillRect/>
          </a:stretch>
        </p:blipFill>
        <p:spPr>
          <a:xfrm>
            <a:off x="3869852" y="539064"/>
            <a:ext cx="7353316" cy="3569666"/>
          </a:xfrm>
          <a:prstGeom prst="rect">
            <a:avLst/>
          </a:prstGeom>
        </p:spPr>
      </p:pic>
      <p:sp>
        <p:nvSpPr>
          <p:cNvPr id="2" name="Title 1">
            <a:extLst>
              <a:ext uri="{FF2B5EF4-FFF2-40B4-BE49-F238E27FC236}">
                <a16:creationId xmlns:a16="http://schemas.microsoft.com/office/drawing/2014/main" id="{CEBCD76B-FA78-4FE8-A72E-708C3EA01348}"/>
              </a:ext>
            </a:extLst>
          </p:cNvPr>
          <p:cNvSpPr>
            <a:spLocks noGrp="1"/>
          </p:cNvSpPr>
          <p:nvPr>
            <p:ph type="title"/>
          </p:nvPr>
        </p:nvSpPr>
        <p:spPr>
          <a:xfrm>
            <a:off x="327314" y="2029775"/>
            <a:ext cx="2926078" cy="4047035"/>
          </a:xfrm>
        </p:spPr>
        <p:txBody>
          <a:bodyPr>
            <a:normAutofit/>
          </a:bodyPr>
          <a:lstStyle/>
          <a:p>
            <a:pPr algn="r"/>
            <a:r>
              <a:rPr lang="en-US" sz="3400" dirty="0">
                <a:solidFill>
                  <a:schemeClr val="tx1"/>
                </a:solidFill>
              </a:rPr>
              <a:t>Capacity to Support Growth and Expansion </a:t>
            </a:r>
          </a:p>
        </p:txBody>
      </p:sp>
      <p:sp>
        <p:nvSpPr>
          <p:cNvPr id="3" name="Content Placeholder 2">
            <a:extLst>
              <a:ext uri="{FF2B5EF4-FFF2-40B4-BE49-F238E27FC236}">
                <a16:creationId xmlns:a16="http://schemas.microsoft.com/office/drawing/2014/main" id="{21F01E5A-7339-42F8-BC04-F29A8DFE5FCF}"/>
              </a:ext>
            </a:extLst>
          </p:cNvPr>
          <p:cNvSpPr>
            <a:spLocks noGrp="1"/>
          </p:cNvSpPr>
          <p:nvPr>
            <p:ph idx="1"/>
          </p:nvPr>
        </p:nvSpPr>
        <p:spPr>
          <a:xfrm>
            <a:off x="3389608" y="4233193"/>
            <a:ext cx="8221145" cy="2235446"/>
          </a:xfrm>
        </p:spPr>
        <p:txBody>
          <a:bodyPr anchor="t">
            <a:noAutofit/>
          </a:bodyPr>
          <a:lstStyle/>
          <a:p>
            <a:pPr>
              <a:spcBef>
                <a:spcPts val="600"/>
              </a:spcBef>
            </a:pPr>
            <a:r>
              <a:rPr lang="en-US" sz="1500" dirty="0">
                <a:latin typeface="Arial" panose="020B0604020202020204" pitchFamily="34" charset="0"/>
                <a:cs typeface="Arial" panose="020B0604020202020204" pitchFamily="34" charset="0"/>
              </a:rPr>
              <a:t>Fedcap has achieved a 5-year compound annual growth rate of 16.3% from 2014 - 2019</a:t>
            </a:r>
          </a:p>
          <a:p>
            <a:pPr>
              <a:spcBef>
                <a:spcPts val="600"/>
              </a:spcBef>
            </a:pPr>
            <a:r>
              <a:rPr lang="en-US" sz="1500" dirty="0">
                <a:latin typeface="Arial" panose="020B0604020202020204" pitchFamily="34" charset="0"/>
                <a:cs typeface="Arial" panose="020B0604020202020204" pitchFamily="34" charset="0"/>
              </a:rPr>
              <a:t>First Half FY 2019 revenues of $145.3MM are $13.1MM greater than First Half FY 2018</a:t>
            </a:r>
          </a:p>
          <a:p>
            <a:pPr>
              <a:spcBef>
                <a:spcPts val="600"/>
              </a:spcBef>
            </a:pPr>
            <a:r>
              <a:rPr lang="en-US" sz="1500" dirty="0">
                <a:latin typeface="Arial" panose="020B0604020202020204" pitchFamily="34" charset="0"/>
                <a:cs typeface="Arial" panose="020B0604020202020204" pitchFamily="34" charset="0"/>
              </a:rPr>
              <a:t>Credit lines totaling $28MM - Available for working capital needs</a:t>
            </a:r>
          </a:p>
          <a:p>
            <a:pPr>
              <a:spcBef>
                <a:spcPts val="600"/>
              </a:spcBef>
            </a:pPr>
            <a:r>
              <a:rPr lang="en-US" sz="1500" dirty="0">
                <a:latin typeface="Arial" panose="020B0604020202020204" pitchFamily="34" charset="0"/>
                <a:cs typeface="Arial" panose="020B0604020202020204" pitchFamily="34" charset="0"/>
              </a:rPr>
              <a:t>FY 2019 Total Assets exceeded $173.7MM with approximately 46% in Fixed Assets</a:t>
            </a:r>
          </a:p>
        </p:txBody>
      </p:sp>
      <p:sp>
        <p:nvSpPr>
          <p:cNvPr id="4" name="Slide Number Placeholder 3">
            <a:extLst>
              <a:ext uri="{FF2B5EF4-FFF2-40B4-BE49-F238E27FC236}">
                <a16:creationId xmlns:a16="http://schemas.microsoft.com/office/drawing/2014/main" id="{9F0D5CFA-0CA2-4BEC-96F9-03817EAD86D5}"/>
              </a:ext>
            </a:extLst>
          </p:cNvPr>
          <p:cNvSpPr>
            <a:spLocks noGrp="1"/>
          </p:cNvSpPr>
          <p:nvPr>
            <p:ph type="sldNum" sz="quarter" idx="12"/>
          </p:nvPr>
        </p:nvSpPr>
        <p:spPr>
          <a:xfrm>
            <a:off x="11418976" y="6245352"/>
            <a:ext cx="551167" cy="365125"/>
          </a:xfrm>
        </p:spPr>
        <p:txBody>
          <a:bodyPr/>
          <a:lstStyle/>
          <a:p>
            <a:fld id="{6D22F896-40B5-4ADD-8801-0D06FADFA095}" type="slidenum">
              <a:rPr lang="en-US" smtClean="0"/>
              <a:t>12</a:t>
            </a:fld>
            <a:endParaRPr lang="en-US" dirty="0"/>
          </a:p>
        </p:txBody>
      </p:sp>
      <p:cxnSp>
        <p:nvCxnSpPr>
          <p:cNvPr id="7" name="Straight Connector 6">
            <a:extLst>
              <a:ext uri="{FF2B5EF4-FFF2-40B4-BE49-F238E27FC236}">
                <a16:creationId xmlns:a16="http://schemas.microsoft.com/office/drawing/2014/main" id="{0CAC61A0-4BF8-4958-B873-4AC5B461F27A}"/>
              </a:ext>
            </a:extLst>
          </p:cNvPr>
          <p:cNvCxnSpPr/>
          <p:nvPr/>
        </p:nvCxnSpPr>
        <p:spPr>
          <a:xfrm>
            <a:off x="3264032" y="2630460"/>
            <a:ext cx="0" cy="3273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A4713E23-A87D-400B-AF43-094FF4351C8E}"/>
              </a:ext>
            </a:extLst>
          </p:cNvPr>
          <p:cNvSpPr/>
          <p:nvPr/>
        </p:nvSpPr>
        <p:spPr>
          <a:xfrm rot="20960778">
            <a:off x="4532633" y="1618982"/>
            <a:ext cx="6155671" cy="148069"/>
          </a:xfrm>
          <a:prstGeom prst="rightArrow">
            <a:avLst/>
          </a:prstGeom>
          <a:solidFill>
            <a:srgbClr val="00206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5D3E822-A3B4-4DD4-84FF-2A7D799C4BD9}"/>
              </a:ext>
            </a:extLst>
          </p:cNvPr>
          <p:cNvSpPr txBox="1"/>
          <p:nvPr/>
        </p:nvSpPr>
        <p:spPr>
          <a:xfrm rot="20947511">
            <a:off x="6514180" y="1242705"/>
            <a:ext cx="256637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CAGR 16.3% (FY14-FY19)</a:t>
            </a:r>
          </a:p>
        </p:txBody>
      </p:sp>
    </p:spTree>
    <p:extLst>
      <p:ext uri="{BB962C8B-B14F-4D97-AF65-F5344CB8AC3E}">
        <p14:creationId xmlns:p14="http://schemas.microsoft.com/office/powerpoint/2010/main" val="291105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D60-C4C2-48AC-B73A-709DC8A0A03F}"/>
              </a:ext>
            </a:extLst>
          </p:cNvPr>
          <p:cNvSpPr>
            <a:spLocks noGrp="1"/>
          </p:cNvSpPr>
          <p:nvPr>
            <p:ph type="title"/>
          </p:nvPr>
        </p:nvSpPr>
        <p:spPr>
          <a:xfrm>
            <a:off x="1196013" y="2357649"/>
            <a:ext cx="3209815" cy="2057288"/>
          </a:xfrm>
        </p:spPr>
        <p:txBody>
          <a:bodyPr>
            <a:normAutofit/>
          </a:bodyPr>
          <a:lstStyle/>
          <a:p>
            <a:r>
              <a:rPr lang="en-US" sz="3500" b="1" dirty="0"/>
              <a:t>First Half  2019 Financial Review</a:t>
            </a:r>
          </a:p>
        </p:txBody>
      </p:sp>
      <p:sp>
        <p:nvSpPr>
          <p:cNvPr id="25" name="Content Placeholder 8"/>
          <p:cNvSpPr>
            <a:spLocks noGrp="1"/>
          </p:cNvSpPr>
          <p:nvPr>
            <p:ph idx="1"/>
          </p:nvPr>
        </p:nvSpPr>
        <p:spPr>
          <a:xfrm>
            <a:off x="4538994" y="745724"/>
            <a:ext cx="7227626" cy="5655075"/>
          </a:xfrm>
        </p:spPr>
        <p:txBody>
          <a:bodyPr anchor="t">
            <a:normAutofit/>
          </a:bodyPr>
          <a:lstStyle/>
          <a:p>
            <a:pPr>
              <a:spcBef>
                <a:spcPts val="600"/>
              </a:spcBef>
            </a:pPr>
            <a:r>
              <a:rPr lang="en-US" sz="1800" dirty="0">
                <a:latin typeface="Arial" panose="020B0604020202020204" pitchFamily="34" charset="0"/>
                <a:cs typeface="Arial" panose="020B0604020202020204" pitchFamily="34" charset="0"/>
              </a:rPr>
              <a:t>9.9% year‐on‐year growth in total 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Half revenues, driven by acquisition growth.</a:t>
            </a:r>
            <a:r>
              <a:rPr lang="en-US" sz="1800" dirty="0">
                <a:solidFill>
                  <a:srgbClr val="FF0000"/>
                </a:solidFill>
                <a:latin typeface="Arial" panose="020B0604020202020204" pitchFamily="34" charset="0"/>
                <a:cs typeface="Arial" panose="020B0604020202020204" pitchFamily="34" charset="0"/>
              </a:rPr>
              <a:t>  </a:t>
            </a:r>
          </a:p>
          <a:p>
            <a:pPr>
              <a:spcBef>
                <a:spcPts val="600"/>
              </a:spcBef>
            </a:pPr>
            <a:r>
              <a:rPr lang="en-US" sz="1800" dirty="0">
                <a:latin typeface="Arial" panose="020B0604020202020204" pitchFamily="34" charset="0"/>
                <a:cs typeface="Arial" panose="020B0604020202020204" pitchFamily="34" charset="0"/>
              </a:rPr>
              <a:t>1st Half FY 2019 acquisition growth contributed $17.3M or 12% to total revenues and included $2.1M from international operations started in FY 2019.</a:t>
            </a:r>
          </a:p>
          <a:p>
            <a:pPr>
              <a:spcBef>
                <a:spcPts val="600"/>
              </a:spcBef>
            </a:pPr>
            <a:r>
              <a:rPr lang="en-US" sz="1800" dirty="0">
                <a:latin typeface="Arial" panose="020B0604020202020204" pitchFamily="34" charset="0"/>
                <a:cs typeface="Arial" panose="020B0604020202020204" pitchFamily="34" charset="0"/>
              </a:rPr>
              <a:t>Workforce Development and Economic Development accounted for over $100MM or 69% of total 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Half FY 2019 Fedcap revenues.</a:t>
            </a:r>
          </a:p>
          <a:p>
            <a:pPr>
              <a:spcBef>
                <a:spcPts val="600"/>
              </a:spcBef>
            </a:pPr>
            <a:r>
              <a:rPr lang="en-US" sz="1800" dirty="0">
                <a:latin typeface="Arial" panose="020B0604020202020204" pitchFamily="34" charset="0"/>
                <a:cs typeface="Arial" panose="020B0604020202020204" pitchFamily="34" charset="0"/>
              </a:rPr>
              <a:t>FY 2019 program expenses accounted for 88% of operating expenses.</a:t>
            </a:r>
          </a:p>
          <a:p>
            <a:pPr>
              <a:spcBef>
                <a:spcPts val="600"/>
              </a:spcBef>
            </a:pPr>
            <a:r>
              <a:rPr lang="en-US" sz="1800" dirty="0">
                <a:latin typeface="Arial" panose="020B0604020202020204" pitchFamily="34" charset="0"/>
                <a:cs typeface="Arial" panose="020B0604020202020204" pitchFamily="34" charset="0"/>
              </a:rPr>
              <a:t>The FY 2018 acquisitions of MVLE, </a:t>
            </a:r>
            <a:r>
              <a:rPr lang="en-US" sz="1800" dirty="0" err="1">
                <a:latin typeface="Arial" panose="020B0604020202020204" pitchFamily="34" charset="0"/>
                <a:cs typeface="Arial" panose="020B0604020202020204" pitchFamily="34" charset="0"/>
              </a:rPr>
              <a:t>ESCTx</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ESNTx</a:t>
            </a:r>
            <a:r>
              <a:rPr lang="en-US" sz="1800" dirty="0">
                <a:latin typeface="Arial" panose="020B0604020202020204" pitchFamily="34" charset="0"/>
                <a:cs typeface="Arial" panose="020B0604020202020204" pitchFamily="34" charset="0"/>
              </a:rPr>
              <a:t>. accounted for $15.2MM in 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Half FY 2019 revenue with a full year FY 2019 revenue outlook of $32MM.</a:t>
            </a:r>
          </a:p>
          <a:p>
            <a:pPr>
              <a:spcBef>
                <a:spcPts val="600"/>
              </a:spcBef>
            </a:pPr>
            <a:r>
              <a:rPr lang="en-US" sz="1800" dirty="0">
                <a:latin typeface="Arial" panose="020B0604020202020204" pitchFamily="34" charset="0"/>
                <a:cs typeface="Arial" panose="020B0604020202020204" pitchFamily="34" charset="0"/>
              </a:rPr>
              <a:t>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Half FY 2019 “EBIDA” of $5.2MM increased 40% from $3.7MM in the prior year.</a:t>
            </a:r>
          </a:p>
          <a:p>
            <a:pPr>
              <a:spcBef>
                <a:spcPts val="600"/>
              </a:spcBef>
            </a:pPr>
            <a:r>
              <a:rPr lang="en-US" sz="1800" dirty="0">
                <a:latin typeface="Arial" panose="020B0604020202020204" pitchFamily="34" charset="0"/>
                <a:cs typeface="Arial" panose="020B0604020202020204" pitchFamily="34" charset="0"/>
              </a:rPr>
              <a:t>Investment Fund increased to $16.7MM or 9.2% over prior year.</a:t>
            </a:r>
          </a:p>
        </p:txBody>
      </p:sp>
      <p:sp>
        <p:nvSpPr>
          <p:cNvPr id="3" name="Slide Number Placeholder 2">
            <a:extLst>
              <a:ext uri="{FF2B5EF4-FFF2-40B4-BE49-F238E27FC236}">
                <a16:creationId xmlns:a16="http://schemas.microsoft.com/office/drawing/2014/main" id="{5A69E6F3-A93A-4209-8F3E-E788C2976D47}"/>
              </a:ext>
            </a:extLst>
          </p:cNvPr>
          <p:cNvSpPr>
            <a:spLocks noGrp="1"/>
          </p:cNvSpPr>
          <p:nvPr>
            <p:ph type="sldNum" sz="quarter" idx="12"/>
          </p:nvPr>
        </p:nvSpPr>
        <p:spPr>
          <a:xfrm>
            <a:off x="11348619" y="6300885"/>
            <a:ext cx="551167" cy="365125"/>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84835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D60-C4C2-48AC-B73A-709DC8A0A03F}"/>
              </a:ext>
            </a:extLst>
          </p:cNvPr>
          <p:cNvSpPr>
            <a:spLocks noGrp="1"/>
          </p:cNvSpPr>
          <p:nvPr>
            <p:ph type="title"/>
          </p:nvPr>
        </p:nvSpPr>
        <p:spPr>
          <a:xfrm>
            <a:off x="2066760" y="625744"/>
            <a:ext cx="8927792" cy="607094"/>
          </a:xfrm>
        </p:spPr>
        <p:txBody>
          <a:bodyPr>
            <a:normAutofit/>
          </a:bodyPr>
          <a:lstStyle/>
          <a:p>
            <a:r>
              <a:rPr lang="en-US" sz="2800" b="1" u="sng" dirty="0">
                <a:latin typeface="Arial" panose="020B0604020202020204" pitchFamily="34" charset="0"/>
                <a:cs typeface="Arial" panose="020B0604020202020204" pitchFamily="34" charset="0"/>
              </a:rPr>
              <a:t>Balance Sheet Highlights</a:t>
            </a:r>
          </a:p>
        </p:txBody>
      </p:sp>
      <p:sp>
        <p:nvSpPr>
          <p:cNvPr id="3" name="Slide Number Placeholder 2">
            <a:extLst>
              <a:ext uri="{FF2B5EF4-FFF2-40B4-BE49-F238E27FC236}">
                <a16:creationId xmlns:a16="http://schemas.microsoft.com/office/drawing/2014/main" id="{6A11B180-98C4-44C8-895B-A0F8470FF2B7}"/>
              </a:ext>
            </a:extLst>
          </p:cNvPr>
          <p:cNvSpPr>
            <a:spLocks noGrp="1"/>
          </p:cNvSpPr>
          <p:nvPr>
            <p:ph type="sldNum" sz="quarter" idx="12"/>
          </p:nvPr>
        </p:nvSpPr>
        <p:spPr>
          <a:xfrm>
            <a:off x="11365229" y="6324331"/>
            <a:ext cx="551167" cy="365125"/>
          </a:xfrm>
        </p:spPr>
        <p:txBody>
          <a:bodyPr/>
          <a:lstStyle/>
          <a:p>
            <a:fld id="{6D22F896-40B5-4ADD-8801-0D06FADFA095}" type="slidenum">
              <a:rPr lang="en-US" smtClean="0"/>
              <a:t>14</a:t>
            </a:fld>
            <a:endParaRPr lang="en-US" dirty="0"/>
          </a:p>
        </p:txBody>
      </p:sp>
      <p:sp>
        <p:nvSpPr>
          <p:cNvPr id="10" name="TextBox 9">
            <a:extLst>
              <a:ext uri="{FF2B5EF4-FFF2-40B4-BE49-F238E27FC236}">
                <a16:creationId xmlns:a16="http://schemas.microsoft.com/office/drawing/2014/main" id="{FADD5368-1CFB-4090-81E9-46542EC49DB8}"/>
              </a:ext>
            </a:extLst>
          </p:cNvPr>
          <p:cNvSpPr txBox="1"/>
          <p:nvPr/>
        </p:nvSpPr>
        <p:spPr>
          <a:xfrm>
            <a:off x="2490707" y="4668298"/>
            <a:ext cx="8273772" cy="907941"/>
          </a:xfrm>
          <a:prstGeom prst="rect">
            <a:avLst/>
          </a:prstGeom>
          <a:noFill/>
        </p:spPr>
        <p:txBody>
          <a:bodyPr wrap="square" rtlCol="0">
            <a:spAutoFit/>
          </a:bodyPr>
          <a:lstStyle/>
          <a:p>
            <a:pPr>
              <a:spcBef>
                <a:spcPts val="300"/>
              </a:spcBef>
            </a:pPr>
            <a:r>
              <a:rPr lang="en-US" sz="1600" dirty="0">
                <a:latin typeface="Arial" panose="020B0604020202020204" pitchFamily="34" charset="0"/>
                <a:cs typeface="Arial" panose="020B0604020202020204" pitchFamily="34" charset="0"/>
              </a:rPr>
              <a:t>Long-Term Debt includes the following:</a:t>
            </a:r>
          </a:p>
          <a:p>
            <a:pPr marL="285750" indent="-285750">
              <a:spcBef>
                <a:spcPts val="300"/>
              </a:spcBef>
              <a:buFont typeface="Arial" panose="020B0604020202020204" pitchFamily="34" charset="0"/>
              <a:buChar char="•"/>
            </a:pPr>
            <a:r>
              <a:rPr lang="en-US" sz="1600" dirty="0">
                <a:latin typeface="Arial" panose="020B0604020202020204" pitchFamily="34" charset="0"/>
                <a:cs typeface="Arial" panose="020B0604020202020204" pitchFamily="34" charset="0"/>
              </a:rPr>
              <a:t>FY 2015 – includes mortgage on headquarters’ and capital lease on “service” campus.</a:t>
            </a:r>
          </a:p>
          <a:p>
            <a:pPr marL="285750" indent="-285750">
              <a:spcBef>
                <a:spcPts val="300"/>
              </a:spcBef>
              <a:buFont typeface="Arial" panose="020B0604020202020204" pitchFamily="34" charset="0"/>
              <a:buChar char="•"/>
            </a:pPr>
            <a:r>
              <a:rPr lang="en-US" sz="1600" dirty="0">
                <a:latin typeface="Arial" panose="020B0604020202020204" pitchFamily="34" charset="0"/>
                <a:cs typeface="Arial" panose="020B0604020202020204" pitchFamily="34" charset="0"/>
              </a:rPr>
              <a:t>FY 2019 – includes renewal and increase in working capital line of credit to $28 million.</a:t>
            </a:r>
          </a:p>
        </p:txBody>
      </p:sp>
      <p:graphicFrame>
        <p:nvGraphicFramePr>
          <p:cNvPr id="6" name="Table 5">
            <a:extLst>
              <a:ext uri="{FF2B5EF4-FFF2-40B4-BE49-F238E27FC236}">
                <a16:creationId xmlns:a16="http://schemas.microsoft.com/office/drawing/2014/main" id="{0B4F3576-BB94-4877-AEBD-7206B06F31B7}"/>
              </a:ext>
            </a:extLst>
          </p:cNvPr>
          <p:cNvGraphicFramePr>
            <a:graphicFrameLocks noGrp="1"/>
          </p:cNvGraphicFramePr>
          <p:nvPr>
            <p:extLst/>
          </p:nvPr>
        </p:nvGraphicFramePr>
        <p:xfrm>
          <a:off x="2113635" y="1578968"/>
          <a:ext cx="9527178" cy="274320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799589912"/>
                    </a:ext>
                  </a:extLst>
                </a:gridCol>
                <a:gridCol w="1161143">
                  <a:extLst>
                    <a:ext uri="{9D8B030D-6E8A-4147-A177-3AD203B41FA5}">
                      <a16:colId xmlns:a16="http://schemas.microsoft.com/office/drawing/2014/main" val="1916646645"/>
                    </a:ext>
                  </a:extLst>
                </a:gridCol>
                <a:gridCol w="1161143">
                  <a:extLst>
                    <a:ext uri="{9D8B030D-6E8A-4147-A177-3AD203B41FA5}">
                      <a16:colId xmlns:a16="http://schemas.microsoft.com/office/drawing/2014/main" val="405759623"/>
                    </a:ext>
                  </a:extLst>
                </a:gridCol>
                <a:gridCol w="1161143">
                  <a:extLst>
                    <a:ext uri="{9D8B030D-6E8A-4147-A177-3AD203B41FA5}">
                      <a16:colId xmlns:a16="http://schemas.microsoft.com/office/drawing/2014/main" val="4133792430"/>
                    </a:ext>
                  </a:extLst>
                </a:gridCol>
                <a:gridCol w="1161143">
                  <a:extLst>
                    <a:ext uri="{9D8B030D-6E8A-4147-A177-3AD203B41FA5}">
                      <a16:colId xmlns:a16="http://schemas.microsoft.com/office/drawing/2014/main" val="2848064245"/>
                    </a:ext>
                  </a:extLst>
                </a:gridCol>
                <a:gridCol w="1161143">
                  <a:extLst>
                    <a:ext uri="{9D8B030D-6E8A-4147-A177-3AD203B41FA5}">
                      <a16:colId xmlns:a16="http://schemas.microsoft.com/office/drawing/2014/main" val="564677435"/>
                    </a:ext>
                  </a:extLst>
                </a:gridCol>
                <a:gridCol w="1161143">
                  <a:extLst>
                    <a:ext uri="{9D8B030D-6E8A-4147-A177-3AD203B41FA5}">
                      <a16:colId xmlns:a16="http://schemas.microsoft.com/office/drawing/2014/main" val="181652985"/>
                    </a:ext>
                  </a:extLst>
                </a:gridCol>
              </a:tblGrid>
              <a:tr h="548640">
                <a:tc>
                  <a:txBody>
                    <a:bodyPr/>
                    <a:lstStyle/>
                    <a:p>
                      <a:pPr algn="l"/>
                      <a:r>
                        <a:rPr lang="en-US" sz="1400" dirty="0">
                          <a:solidFill>
                            <a:schemeClr val="bg1"/>
                          </a:solidFill>
                          <a:latin typeface="Arial" panose="020B0604020202020204" pitchFamily="34" charset="0"/>
                          <a:cs typeface="Arial" panose="020B0604020202020204" pitchFamily="34" charset="0"/>
                        </a:rPr>
                        <a:t> ($MM)</a:t>
                      </a:r>
                    </a:p>
                  </a:txBody>
                  <a:tcPr anchor="ctr">
                    <a:solidFill>
                      <a:srgbClr val="0070C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1</a:t>
                      </a:r>
                      <a:r>
                        <a:rPr lang="en-US" sz="1400" baseline="30000" dirty="0">
                          <a:solidFill>
                            <a:schemeClr val="bg1"/>
                          </a:solidFill>
                          <a:latin typeface="Arial" panose="020B0604020202020204" pitchFamily="34" charset="0"/>
                          <a:cs typeface="Arial" panose="020B0604020202020204" pitchFamily="34" charset="0"/>
                        </a:rPr>
                        <a:t>st</a:t>
                      </a:r>
                      <a:r>
                        <a:rPr lang="en-US" sz="1400" dirty="0">
                          <a:solidFill>
                            <a:schemeClr val="bg1"/>
                          </a:solidFill>
                          <a:latin typeface="Arial" panose="020B0604020202020204" pitchFamily="34" charset="0"/>
                          <a:cs typeface="Arial" panose="020B0604020202020204" pitchFamily="34" charset="0"/>
                        </a:rPr>
                        <a:t> Half 2014</a:t>
                      </a:r>
                    </a:p>
                  </a:txBody>
                  <a:tcPr anchor="ctr">
                    <a:solidFill>
                      <a:srgbClr val="0070C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1</a:t>
                      </a:r>
                      <a:r>
                        <a:rPr lang="en-US" sz="1400" baseline="30000" dirty="0">
                          <a:solidFill>
                            <a:schemeClr val="bg1"/>
                          </a:solidFill>
                          <a:latin typeface="Arial" panose="020B0604020202020204" pitchFamily="34" charset="0"/>
                          <a:cs typeface="Arial" panose="020B0604020202020204" pitchFamily="34" charset="0"/>
                        </a:rPr>
                        <a:t>st</a:t>
                      </a:r>
                      <a:r>
                        <a:rPr lang="en-US" sz="1400" dirty="0">
                          <a:solidFill>
                            <a:schemeClr val="bg1"/>
                          </a:solidFill>
                          <a:latin typeface="Arial" panose="020B0604020202020204" pitchFamily="34" charset="0"/>
                          <a:cs typeface="Arial" panose="020B0604020202020204" pitchFamily="34" charset="0"/>
                        </a:rPr>
                        <a:t> Half 2015</a:t>
                      </a:r>
                    </a:p>
                  </a:txBody>
                  <a:tcPr anchor="ctr">
                    <a:solidFill>
                      <a:srgbClr val="0070C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1</a:t>
                      </a:r>
                      <a:r>
                        <a:rPr lang="en-US" sz="1400" baseline="30000" dirty="0">
                          <a:solidFill>
                            <a:schemeClr val="bg1"/>
                          </a:solidFill>
                          <a:latin typeface="Arial" panose="020B0604020202020204" pitchFamily="34" charset="0"/>
                          <a:cs typeface="Arial" panose="020B0604020202020204" pitchFamily="34" charset="0"/>
                        </a:rPr>
                        <a:t>st</a:t>
                      </a:r>
                      <a:r>
                        <a:rPr lang="en-US" sz="1400" dirty="0">
                          <a:solidFill>
                            <a:schemeClr val="bg1"/>
                          </a:solidFill>
                          <a:latin typeface="Arial" panose="020B0604020202020204" pitchFamily="34" charset="0"/>
                          <a:cs typeface="Arial" panose="020B0604020202020204" pitchFamily="34" charset="0"/>
                        </a:rPr>
                        <a:t> Half 2016</a:t>
                      </a:r>
                    </a:p>
                  </a:txBody>
                  <a:tcPr anchor="ctr">
                    <a:solidFill>
                      <a:srgbClr val="0070C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1</a:t>
                      </a:r>
                      <a:r>
                        <a:rPr lang="en-US" sz="1400" baseline="30000" dirty="0">
                          <a:solidFill>
                            <a:schemeClr val="bg1"/>
                          </a:solidFill>
                          <a:latin typeface="Arial" panose="020B0604020202020204" pitchFamily="34" charset="0"/>
                          <a:cs typeface="Arial" panose="020B0604020202020204" pitchFamily="34" charset="0"/>
                        </a:rPr>
                        <a:t>st</a:t>
                      </a:r>
                      <a:r>
                        <a:rPr lang="en-US" sz="1400" dirty="0">
                          <a:solidFill>
                            <a:schemeClr val="bg1"/>
                          </a:solidFill>
                          <a:latin typeface="Arial" panose="020B0604020202020204" pitchFamily="34" charset="0"/>
                          <a:cs typeface="Arial" panose="020B0604020202020204" pitchFamily="34" charset="0"/>
                        </a:rPr>
                        <a:t> Half 2017</a:t>
                      </a:r>
                    </a:p>
                  </a:txBody>
                  <a:tcPr anchor="ctr">
                    <a:solidFill>
                      <a:srgbClr val="0070C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1</a:t>
                      </a:r>
                      <a:r>
                        <a:rPr lang="en-US" sz="1400" baseline="30000" dirty="0">
                          <a:solidFill>
                            <a:schemeClr val="bg1"/>
                          </a:solidFill>
                          <a:latin typeface="Arial" panose="020B0604020202020204" pitchFamily="34" charset="0"/>
                          <a:cs typeface="Arial" panose="020B0604020202020204" pitchFamily="34" charset="0"/>
                        </a:rPr>
                        <a:t>st</a:t>
                      </a:r>
                      <a:r>
                        <a:rPr lang="en-US" sz="1400" dirty="0">
                          <a:solidFill>
                            <a:schemeClr val="bg1"/>
                          </a:solidFill>
                          <a:latin typeface="Arial" panose="020B0604020202020204" pitchFamily="34" charset="0"/>
                          <a:cs typeface="Arial" panose="020B0604020202020204" pitchFamily="34" charset="0"/>
                        </a:rPr>
                        <a:t> Half 2018</a:t>
                      </a:r>
                    </a:p>
                  </a:txBody>
                  <a:tcPr anchor="ctr">
                    <a:solidFill>
                      <a:srgbClr val="0070C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1</a:t>
                      </a:r>
                      <a:r>
                        <a:rPr lang="en-US" sz="1400" baseline="30000" dirty="0">
                          <a:solidFill>
                            <a:schemeClr val="bg1"/>
                          </a:solidFill>
                          <a:latin typeface="Arial" panose="020B0604020202020204" pitchFamily="34" charset="0"/>
                          <a:cs typeface="Arial" panose="020B0604020202020204" pitchFamily="34" charset="0"/>
                        </a:rPr>
                        <a:t>st</a:t>
                      </a:r>
                      <a:r>
                        <a:rPr lang="en-US" sz="1400" dirty="0">
                          <a:solidFill>
                            <a:schemeClr val="bg1"/>
                          </a:solidFill>
                          <a:latin typeface="Arial" panose="020B0604020202020204" pitchFamily="34" charset="0"/>
                          <a:cs typeface="Arial" panose="020B0604020202020204" pitchFamily="34" charset="0"/>
                        </a:rPr>
                        <a:t> Half 2019</a:t>
                      </a:r>
                    </a:p>
                  </a:txBody>
                  <a:tcPr anchor="ctr">
                    <a:solidFill>
                      <a:srgbClr val="0070C0"/>
                    </a:solidFill>
                  </a:tcPr>
                </a:tc>
                <a:extLst>
                  <a:ext uri="{0D108BD9-81ED-4DB2-BD59-A6C34878D82A}">
                    <a16:rowId xmlns:a16="http://schemas.microsoft.com/office/drawing/2014/main" val="539065474"/>
                  </a:ext>
                </a:extLst>
              </a:tr>
              <a:tr h="548640">
                <a:tc>
                  <a:txBody>
                    <a:bodyPr/>
                    <a:lstStyle/>
                    <a:p>
                      <a:pPr algn="l"/>
                      <a:r>
                        <a:rPr lang="en-US" sz="1400" dirty="0">
                          <a:latin typeface="Arial" panose="020B0604020202020204" pitchFamily="34" charset="0"/>
                          <a:cs typeface="Arial" panose="020B0604020202020204" pitchFamily="34" charset="0"/>
                        </a:rPr>
                        <a:t>Cash and Investments</a:t>
                      </a:r>
                    </a:p>
                  </a:txBody>
                  <a:tcPr anchor="ctr"/>
                </a:tc>
                <a:tc>
                  <a:txBody>
                    <a:bodyPr/>
                    <a:lstStyle/>
                    <a:p>
                      <a:pPr algn="ctr"/>
                      <a:r>
                        <a:rPr lang="en-US" sz="1400" dirty="0">
                          <a:latin typeface="Arial" panose="020B0604020202020204" pitchFamily="34" charset="0"/>
                          <a:cs typeface="Arial" panose="020B0604020202020204" pitchFamily="34" charset="0"/>
                        </a:rPr>
                        <a:t>$8.1</a:t>
                      </a:r>
                    </a:p>
                  </a:txBody>
                  <a:tcPr anchor="ctr"/>
                </a:tc>
                <a:tc>
                  <a:txBody>
                    <a:bodyPr/>
                    <a:lstStyle/>
                    <a:p>
                      <a:pPr algn="ctr"/>
                      <a:r>
                        <a:rPr lang="en-US" sz="1400" dirty="0">
                          <a:latin typeface="Arial" panose="020B0604020202020204" pitchFamily="34" charset="0"/>
                          <a:cs typeface="Arial" panose="020B0604020202020204" pitchFamily="34" charset="0"/>
                        </a:rPr>
                        <a:t>$21.8</a:t>
                      </a:r>
                    </a:p>
                  </a:txBody>
                  <a:tcPr anchor="ctr"/>
                </a:tc>
                <a:tc>
                  <a:txBody>
                    <a:bodyPr/>
                    <a:lstStyle/>
                    <a:p>
                      <a:pPr algn="ctr"/>
                      <a:r>
                        <a:rPr lang="en-US" sz="1400" dirty="0">
                          <a:latin typeface="Arial" panose="020B0604020202020204" pitchFamily="34" charset="0"/>
                          <a:cs typeface="Arial" panose="020B0604020202020204" pitchFamily="34" charset="0"/>
                        </a:rPr>
                        <a:t>$27.9</a:t>
                      </a:r>
                    </a:p>
                  </a:txBody>
                  <a:tcPr anchor="ctr"/>
                </a:tc>
                <a:tc>
                  <a:txBody>
                    <a:bodyPr/>
                    <a:lstStyle/>
                    <a:p>
                      <a:pPr algn="ctr"/>
                      <a:r>
                        <a:rPr lang="en-US" sz="1400" dirty="0">
                          <a:latin typeface="Arial" panose="020B0604020202020204" pitchFamily="34" charset="0"/>
                          <a:cs typeface="Arial" panose="020B0604020202020204" pitchFamily="34" charset="0"/>
                        </a:rPr>
                        <a:t>$29.3</a:t>
                      </a:r>
                    </a:p>
                  </a:txBody>
                  <a:tcPr anchor="ctr"/>
                </a:tc>
                <a:tc>
                  <a:txBody>
                    <a:bodyPr/>
                    <a:lstStyle/>
                    <a:p>
                      <a:pPr algn="ctr"/>
                      <a:r>
                        <a:rPr lang="en-US" sz="1400" dirty="0">
                          <a:latin typeface="Arial" panose="020B0604020202020204" pitchFamily="34" charset="0"/>
                          <a:cs typeface="Arial" panose="020B0604020202020204" pitchFamily="34" charset="0"/>
                        </a:rPr>
                        <a:t>$24.7</a:t>
                      </a:r>
                    </a:p>
                  </a:txBody>
                  <a:tcPr anchor="ctr"/>
                </a:tc>
                <a:tc>
                  <a:txBody>
                    <a:bodyPr/>
                    <a:lstStyle/>
                    <a:p>
                      <a:pPr algn="ctr"/>
                      <a:r>
                        <a:rPr lang="en-US" sz="1400" dirty="0">
                          <a:latin typeface="Arial" panose="020B0604020202020204" pitchFamily="34" charset="0"/>
                          <a:cs typeface="Arial" panose="020B0604020202020204" pitchFamily="34" charset="0"/>
                        </a:rPr>
                        <a:t>$23.3</a:t>
                      </a:r>
                    </a:p>
                  </a:txBody>
                  <a:tcPr anchor="ctr"/>
                </a:tc>
                <a:extLst>
                  <a:ext uri="{0D108BD9-81ED-4DB2-BD59-A6C34878D82A}">
                    <a16:rowId xmlns:a16="http://schemas.microsoft.com/office/drawing/2014/main" val="446137033"/>
                  </a:ext>
                </a:extLst>
              </a:tr>
              <a:tr h="548640">
                <a:tc>
                  <a:txBody>
                    <a:bodyPr/>
                    <a:lstStyle/>
                    <a:p>
                      <a:pPr algn="l"/>
                      <a:r>
                        <a:rPr lang="en-US" sz="1400" dirty="0">
                          <a:latin typeface="Arial" panose="020B0604020202020204" pitchFamily="34" charset="0"/>
                          <a:cs typeface="Arial" panose="020B0604020202020204" pitchFamily="34" charset="0"/>
                        </a:rPr>
                        <a:t>Total Assets</a:t>
                      </a:r>
                    </a:p>
                  </a:txBody>
                  <a:tcPr anchor="ctr"/>
                </a:tc>
                <a:tc>
                  <a:txBody>
                    <a:bodyPr/>
                    <a:lstStyle/>
                    <a:p>
                      <a:pPr algn="ctr"/>
                      <a:r>
                        <a:rPr lang="en-US" sz="1400" dirty="0">
                          <a:latin typeface="Arial" panose="020B0604020202020204" pitchFamily="34" charset="0"/>
                          <a:cs typeface="Arial" panose="020B0604020202020204" pitchFamily="34" charset="0"/>
                        </a:rPr>
                        <a:t>$67.8</a:t>
                      </a:r>
                    </a:p>
                  </a:txBody>
                  <a:tcPr anchor="ctr"/>
                </a:tc>
                <a:tc>
                  <a:txBody>
                    <a:bodyPr/>
                    <a:lstStyle/>
                    <a:p>
                      <a:pPr algn="ctr"/>
                      <a:r>
                        <a:rPr lang="en-US" sz="1400" dirty="0">
                          <a:latin typeface="Arial" panose="020B0604020202020204" pitchFamily="34" charset="0"/>
                          <a:cs typeface="Arial" panose="020B0604020202020204" pitchFamily="34" charset="0"/>
                        </a:rPr>
                        <a:t>$115.7</a:t>
                      </a:r>
                    </a:p>
                  </a:txBody>
                  <a:tcPr anchor="ctr"/>
                </a:tc>
                <a:tc>
                  <a:txBody>
                    <a:bodyPr/>
                    <a:lstStyle/>
                    <a:p>
                      <a:pPr algn="ctr"/>
                      <a:r>
                        <a:rPr lang="en-US" sz="1400" dirty="0">
                          <a:latin typeface="Arial" panose="020B0604020202020204" pitchFamily="34" charset="0"/>
                          <a:cs typeface="Arial" panose="020B0604020202020204" pitchFamily="34" charset="0"/>
                        </a:rPr>
                        <a:t>$145.9</a:t>
                      </a:r>
                    </a:p>
                  </a:txBody>
                  <a:tcPr anchor="ctr"/>
                </a:tc>
                <a:tc>
                  <a:txBody>
                    <a:bodyPr/>
                    <a:lstStyle/>
                    <a:p>
                      <a:pPr algn="ctr"/>
                      <a:r>
                        <a:rPr lang="en-US" sz="1400" dirty="0">
                          <a:latin typeface="Arial" panose="020B0604020202020204" pitchFamily="34" charset="0"/>
                          <a:cs typeface="Arial" panose="020B0604020202020204" pitchFamily="34" charset="0"/>
                        </a:rPr>
                        <a:t>$146.3</a:t>
                      </a:r>
                    </a:p>
                  </a:txBody>
                  <a:tcPr anchor="ctr"/>
                </a:tc>
                <a:tc>
                  <a:txBody>
                    <a:bodyPr/>
                    <a:lstStyle/>
                    <a:p>
                      <a:pPr algn="ctr"/>
                      <a:r>
                        <a:rPr lang="en-US" sz="1400" dirty="0">
                          <a:latin typeface="Arial" panose="020B0604020202020204" pitchFamily="34" charset="0"/>
                          <a:cs typeface="Arial" panose="020B0604020202020204" pitchFamily="34" charset="0"/>
                        </a:rPr>
                        <a:t>$155.1</a:t>
                      </a:r>
                    </a:p>
                  </a:txBody>
                  <a:tcPr anchor="ctr"/>
                </a:tc>
                <a:tc>
                  <a:txBody>
                    <a:bodyPr/>
                    <a:lstStyle/>
                    <a:p>
                      <a:pPr algn="ctr"/>
                      <a:r>
                        <a:rPr lang="en-US" sz="1400" dirty="0">
                          <a:latin typeface="Arial" panose="020B0604020202020204" pitchFamily="34" charset="0"/>
                          <a:cs typeface="Arial" panose="020B0604020202020204" pitchFamily="34" charset="0"/>
                        </a:rPr>
                        <a:t>$173.7</a:t>
                      </a:r>
                    </a:p>
                  </a:txBody>
                  <a:tcPr anchor="ctr"/>
                </a:tc>
                <a:extLst>
                  <a:ext uri="{0D108BD9-81ED-4DB2-BD59-A6C34878D82A}">
                    <a16:rowId xmlns:a16="http://schemas.microsoft.com/office/drawing/2014/main" val="2457929354"/>
                  </a:ext>
                </a:extLst>
              </a:tr>
              <a:tr h="548640">
                <a:tc>
                  <a:txBody>
                    <a:bodyPr/>
                    <a:lstStyle/>
                    <a:p>
                      <a:pPr algn="l"/>
                      <a:r>
                        <a:rPr lang="en-US" sz="1400" dirty="0">
                          <a:latin typeface="Arial" panose="020B0604020202020204" pitchFamily="34" charset="0"/>
                          <a:cs typeface="Arial" panose="020B0604020202020204" pitchFamily="34" charset="0"/>
                        </a:rPr>
                        <a:t>Long-Term Debt</a:t>
                      </a:r>
                    </a:p>
                  </a:txBody>
                  <a:tcPr anchor="ctr"/>
                </a:tc>
                <a:tc>
                  <a:txBody>
                    <a:bodyPr/>
                    <a:lstStyle/>
                    <a:p>
                      <a:pPr algn="ctr"/>
                      <a:r>
                        <a:rPr lang="en-US" sz="1400" dirty="0">
                          <a:latin typeface="Arial" panose="020B0604020202020204" pitchFamily="34" charset="0"/>
                          <a:cs typeface="Arial" panose="020B0604020202020204" pitchFamily="34" charset="0"/>
                        </a:rPr>
                        <a:t>$29.8</a:t>
                      </a:r>
                    </a:p>
                  </a:txBody>
                  <a:tcPr anchor="ctr"/>
                </a:tc>
                <a:tc>
                  <a:txBody>
                    <a:bodyPr/>
                    <a:lstStyle/>
                    <a:p>
                      <a:pPr algn="ctr"/>
                      <a:r>
                        <a:rPr lang="en-US" sz="1400" dirty="0">
                          <a:latin typeface="Arial" panose="020B0604020202020204" pitchFamily="34" charset="0"/>
                          <a:cs typeface="Arial" panose="020B0604020202020204" pitchFamily="34" charset="0"/>
                        </a:rPr>
                        <a:t>$54.0</a:t>
                      </a:r>
                    </a:p>
                  </a:txBody>
                  <a:tcPr anchor="ctr"/>
                </a:tc>
                <a:tc>
                  <a:txBody>
                    <a:bodyPr/>
                    <a:lstStyle/>
                    <a:p>
                      <a:pPr algn="ctr"/>
                      <a:r>
                        <a:rPr lang="en-US" sz="1400" dirty="0">
                          <a:latin typeface="Arial" panose="020B0604020202020204" pitchFamily="34" charset="0"/>
                          <a:cs typeface="Arial" panose="020B0604020202020204" pitchFamily="34" charset="0"/>
                        </a:rPr>
                        <a:t>$79.2</a:t>
                      </a:r>
                    </a:p>
                  </a:txBody>
                  <a:tcPr anchor="ctr"/>
                </a:tc>
                <a:tc>
                  <a:txBody>
                    <a:bodyPr/>
                    <a:lstStyle/>
                    <a:p>
                      <a:pPr algn="ctr"/>
                      <a:r>
                        <a:rPr lang="en-US" sz="1400" dirty="0">
                          <a:latin typeface="Arial" panose="020B0604020202020204" pitchFamily="34" charset="0"/>
                          <a:cs typeface="Arial" panose="020B0604020202020204" pitchFamily="34" charset="0"/>
                        </a:rPr>
                        <a:t>$78.6</a:t>
                      </a:r>
                    </a:p>
                  </a:txBody>
                  <a:tcPr anchor="ctr"/>
                </a:tc>
                <a:tc>
                  <a:txBody>
                    <a:bodyPr/>
                    <a:lstStyle/>
                    <a:p>
                      <a:pPr algn="ctr"/>
                      <a:r>
                        <a:rPr lang="en-US" sz="1400" dirty="0">
                          <a:latin typeface="Arial" panose="020B0604020202020204" pitchFamily="34" charset="0"/>
                          <a:cs typeface="Arial" panose="020B0604020202020204" pitchFamily="34" charset="0"/>
                        </a:rPr>
                        <a:t>$75.7</a:t>
                      </a:r>
                    </a:p>
                  </a:txBody>
                  <a:tcPr anchor="ctr"/>
                </a:tc>
                <a:tc>
                  <a:txBody>
                    <a:bodyPr/>
                    <a:lstStyle/>
                    <a:p>
                      <a:pPr algn="ctr"/>
                      <a:r>
                        <a:rPr lang="en-US" sz="1400" dirty="0">
                          <a:latin typeface="Arial" panose="020B0604020202020204" pitchFamily="34" charset="0"/>
                          <a:cs typeface="Arial" panose="020B0604020202020204" pitchFamily="34" charset="0"/>
                        </a:rPr>
                        <a:t>$97.6</a:t>
                      </a:r>
                    </a:p>
                  </a:txBody>
                  <a:tcPr anchor="ctr"/>
                </a:tc>
                <a:extLst>
                  <a:ext uri="{0D108BD9-81ED-4DB2-BD59-A6C34878D82A}">
                    <a16:rowId xmlns:a16="http://schemas.microsoft.com/office/drawing/2014/main" val="2540286798"/>
                  </a:ext>
                </a:extLst>
              </a:tr>
              <a:tr h="548640">
                <a:tc>
                  <a:txBody>
                    <a:bodyPr/>
                    <a:lstStyle/>
                    <a:p>
                      <a:pPr algn="l"/>
                      <a:r>
                        <a:rPr lang="en-US" sz="1400" dirty="0">
                          <a:latin typeface="Arial" panose="020B0604020202020204" pitchFamily="34" charset="0"/>
                          <a:cs typeface="Arial" panose="020B0604020202020204" pitchFamily="34" charset="0"/>
                        </a:rPr>
                        <a:t>Net Assets</a:t>
                      </a:r>
                    </a:p>
                  </a:txBody>
                  <a:tcPr anchor="ctr"/>
                </a:tc>
                <a:tc>
                  <a:txBody>
                    <a:bodyPr/>
                    <a:lstStyle/>
                    <a:p>
                      <a:pPr algn="ctr"/>
                      <a:r>
                        <a:rPr lang="en-US" sz="1400" dirty="0">
                          <a:latin typeface="Arial" panose="020B0604020202020204" pitchFamily="34" charset="0"/>
                          <a:cs typeface="Arial" panose="020B0604020202020204" pitchFamily="34" charset="0"/>
                        </a:rPr>
                        <a:t>$18.9</a:t>
                      </a:r>
                    </a:p>
                  </a:txBody>
                  <a:tcPr anchor="ctr"/>
                </a:tc>
                <a:tc>
                  <a:txBody>
                    <a:bodyPr/>
                    <a:lstStyle/>
                    <a:p>
                      <a:pPr algn="ctr"/>
                      <a:r>
                        <a:rPr lang="en-US" sz="1400" dirty="0">
                          <a:latin typeface="Arial" panose="020B0604020202020204" pitchFamily="34" charset="0"/>
                          <a:cs typeface="Arial" panose="020B0604020202020204" pitchFamily="34" charset="0"/>
                        </a:rPr>
                        <a:t>$34.9</a:t>
                      </a:r>
                    </a:p>
                  </a:txBody>
                  <a:tcPr anchor="ctr"/>
                </a:tc>
                <a:tc>
                  <a:txBody>
                    <a:bodyPr/>
                    <a:lstStyle/>
                    <a:p>
                      <a:pPr algn="ctr"/>
                      <a:r>
                        <a:rPr lang="en-US" sz="1400" dirty="0">
                          <a:latin typeface="Arial" panose="020B0604020202020204" pitchFamily="34" charset="0"/>
                          <a:cs typeface="Arial" panose="020B0604020202020204" pitchFamily="34" charset="0"/>
                        </a:rPr>
                        <a:t>$34.9</a:t>
                      </a:r>
                    </a:p>
                  </a:txBody>
                  <a:tcPr anchor="ctr"/>
                </a:tc>
                <a:tc>
                  <a:txBody>
                    <a:bodyPr/>
                    <a:lstStyle/>
                    <a:p>
                      <a:pPr algn="ctr"/>
                      <a:r>
                        <a:rPr lang="en-US" sz="1400" dirty="0">
                          <a:latin typeface="Arial" panose="020B0604020202020204" pitchFamily="34" charset="0"/>
                          <a:cs typeface="Arial" panose="020B0604020202020204" pitchFamily="34" charset="0"/>
                        </a:rPr>
                        <a:t>$35.5</a:t>
                      </a:r>
                    </a:p>
                  </a:txBody>
                  <a:tcPr anchor="ctr"/>
                </a:tc>
                <a:tc>
                  <a:txBody>
                    <a:bodyPr/>
                    <a:lstStyle/>
                    <a:p>
                      <a:pPr algn="ctr"/>
                      <a:r>
                        <a:rPr lang="en-US" sz="1400" dirty="0">
                          <a:latin typeface="Arial" panose="020B0604020202020204" pitchFamily="34" charset="0"/>
                          <a:cs typeface="Arial" panose="020B0604020202020204" pitchFamily="34" charset="0"/>
                        </a:rPr>
                        <a:t>$35.6</a:t>
                      </a:r>
                    </a:p>
                  </a:txBody>
                  <a:tcPr anchor="ctr"/>
                </a:tc>
                <a:tc>
                  <a:txBody>
                    <a:bodyPr/>
                    <a:lstStyle/>
                    <a:p>
                      <a:pPr algn="ctr"/>
                      <a:r>
                        <a:rPr lang="en-US" sz="1400" dirty="0">
                          <a:latin typeface="Arial" panose="020B0604020202020204" pitchFamily="34" charset="0"/>
                          <a:cs typeface="Arial" panose="020B0604020202020204" pitchFamily="34" charset="0"/>
                        </a:rPr>
                        <a:t>$37.2</a:t>
                      </a:r>
                    </a:p>
                  </a:txBody>
                  <a:tcPr anchor="ctr"/>
                </a:tc>
                <a:extLst>
                  <a:ext uri="{0D108BD9-81ED-4DB2-BD59-A6C34878D82A}">
                    <a16:rowId xmlns:a16="http://schemas.microsoft.com/office/drawing/2014/main" val="1646786391"/>
                  </a:ext>
                </a:extLst>
              </a:tr>
            </a:tbl>
          </a:graphicData>
        </a:graphic>
      </p:graphicFrame>
    </p:spTree>
    <p:extLst>
      <p:ext uri="{BB962C8B-B14F-4D97-AF65-F5344CB8AC3E}">
        <p14:creationId xmlns:p14="http://schemas.microsoft.com/office/powerpoint/2010/main" val="237063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523D-56A0-4459-85C2-80256E377F27}"/>
              </a:ext>
            </a:extLst>
          </p:cNvPr>
          <p:cNvSpPr>
            <a:spLocks noGrp="1"/>
          </p:cNvSpPr>
          <p:nvPr>
            <p:ph type="title"/>
          </p:nvPr>
        </p:nvSpPr>
        <p:spPr>
          <a:xfrm>
            <a:off x="1484311" y="685800"/>
            <a:ext cx="2566579" cy="5538019"/>
          </a:xfrm>
        </p:spPr>
        <p:txBody>
          <a:bodyPr>
            <a:normAutofit/>
          </a:bodyPr>
          <a:lstStyle/>
          <a:p>
            <a:r>
              <a:rPr lang="en-US" sz="4400" b="1" dirty="0"/>
              <a:t>Key Financial Ratios </a:t>
            </a:r>
          </a:p>
        </p:txBody>
      </p:sp>
      <p:graphicFrame>
        <p:nvGraphicFramePr>
          <p:cNvPr id="5" name="Content Placeholder 2"/>
          <p:cNvGraphicFramePr>
            <a:graphicFrameLocks noGrp="1"/>
          </p:cNvGraphicFramePr>
          <p:nvPr>
            <p:ph idx="1"/>
            <p:extLst/>
          </p:nvPr>
        </p:nvGraphicFramePr>
        <p:xfrm>
          <a:off x="4714927" y="1459463"/>
          <a:ext cx="7152608" cy="375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F551BE6-53EF-4B79-800B-90978815E238}"/>
              </a:ext>
            </a:extLst>
          </p:cNvPr>
          <p:cNvSpPr>
            <a:spLocks noGrp="1"/>
          </p:cNvSpPr>
          <p:nvPr>
            <p:ph type="sldNum" sz="quarter" idx="12"/>
          </p:nvPr>
        </p:nvSpPr>
        <p:spPr>
          <a:xfrm>
            <a:off x="10951856" y="6395236"/>
            <a:ext cx="551167" cy="365125"/>
          </a:xfrm>
        </p:spPr>
        <p:txBody>
          <a:bodyPr>
            <a:normAutofit/>
          </a:bodyPr>
          <a:lstStyle/>
          <a:p>
            <a:pPr>
              <a:spcAft>
                <a:spcPts val="600"/>
              </a:spcAft>
            </a:pPr>
            <a:fld id="{6D22F896-40B5-4ADD-8801-0D06FADFA095}" type="slidenum">
              <a:rPr lang="en-US" smtClean="0"/>
              <a:pPr>
                <a:spcAft>
                  <a:spcPts val="600"/>
                </a:spcAft>
              </a:pPr>
              <a:t>15</a:t>
            </a:fld>
            <a:endParaRPr lang="en-US"/>
          </a:p>
        </p:txBody>
      </p:sp>
    </p:spTree>
    <p:extLst>
      <p:ext uri="{BB962C8B-B14F-4D97-AF65-F5344CB8AC3E}">
        <p14:creationId xmlns:p14="http://schemas.microsoft.com/office/powerpoint/2010/main" val="233275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D60-C4C2-48AC-B73A-709DC8A0A03F}"/>
              </a:ext>
            </a:extLst>
          </p:cNvPr>
          <p:cNvSpPr>
            <a:spLocks noGrp="1"/>
          </p:cNvSpPr>
          <p:nvPr>
            <p:ph type="title"/>
          </p:nvPr>
        </p:nvSpPr>
        <p:spPr>
          <a:xfrm>
            <a:off x="4738934" y="343556"/>
            <a:ext cx="2697287" cy="633911"/>
          </a:xfrm>
        </p:spPr>
        <p:txBody>
          <a:bodyPr>
            <a:normAutofit fontScale="90000"/>
          </a:bodyPr>
          <a:lstStyle/>
          <a:p>
            <a:r>
              <a:rPr lang="en-US" sz="3600" b="1" dirty="0"/>
              <a:t>Summary</a:t>
            </a:r>
          </a:p>
        </p:txBody>
      </p:sp>
      <p:sp>
        <p:nvSpPr>
          <p:cNvPr id="3" name="Slide Number Placeholder 2">
            <a:extLst>
              <a:ext uri="{FF2B5EF4-FFF2-40B4-BE49-F238E27FC236}">
                <a16:creationId xmlns:a16="http://schemas.microsoft.com/office/drawing/2014/main" id="{39770877-9D82-4390-B8F9-EAF80DD4B94B}"/>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52" name="object 4">
            <a:extLst>
              <a:ext uri="{FF2B5EF4-FFF2-40B4-BE49-F238E27FC236}">
                <a16:creationId xmlns:a16="http://schemas.microsoft.com/office/drawing/2014/main" id="{1129C13C-5900-45B6-B7D1-77401871CF9B}"/>
              </a:ext>
            </a:extLst>
          </p:cNvPr>
          <p:cNvSpPr/>
          <p:nvPr/>
        </p:nvSpPr>
        <p:spPr>
          <a:xfrm>
            <a:off x="2931847" y="5173793"/>
            <a:ext cx="7307707" cy="745556"/>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58" name="object 10">
            <a:extLst>
              <a:ext uri="{FF2B5EF4-FFF2-40B4-BE49-F238E27FC236}">
                <a16:creationId xmlns:a16="http://schemas.microsoft.com/office/drawing/2014/main" id="{FAF76FB6-564A-4731-8F29-8ABFEF45338D}"/>
              </a:ext>
            </a:extLst>
          </p:cNvPr>
          <p:cNvSpPr/>
          <p:nvPr/>
        </p:nvSpPr>
        <p:spPr>
          <a:xfrm>
            <a:off x="2931847" y="4180114"/>
            <a:ext cx="7300723" cy="708174"/>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63" name="object 15">
            <a:extLst>
              <a:ext uri="{FF2B5EF4-FFF2-40B4-BE49-F238E27FC236}">
                <a16:creationId xmlns:a16="http://schemas.microsoft.com/office/drawing/2014/main" id="{B190AF85-FD7F-45D5-90D6-E910286AB1A2}"/>
              </a:ext>
            </a:extLst>
          </p:cNvPr>
          <p:cNvSpPr/>
          <p:nvPr/>
        </p:nvSpPr>
        <p:spPr>
          <a:xfrm>
            <a:off x="2610793" y="3998950"/>
            <a:ext cx="2156460" cy="466090"/>
          </a:xfrm>
          <a:custGeom>
            <a:avLst/>
            <a:gdLst/>
            <a:ahLst/>
            <a:cxnLst/>
            <a:rect l="l" t="t" r="r" b="b"/>
            <a:pathLst>
              <a:path w="2156460" h="466089">
                <a:moveTo>
                  <a:pt x="2156460" y="397764"/>
                </a:moveTo>
                <a:lnTo>
                  <a:pt x="2156460" y="67818"/>
                </a:lnTo>
                <a:lnTo>
                  <a:pt x="2151114" y="41469"/>
                </a:lnTo>
                <a:lnTo>
                  <a:pt x="2136552" y="19907"/>
                </a:lnTo>
                <a:lnTo>
                  <a:pt x="2114990" y="5345"/>
                </a:lnTo>
                <a:lnTo>
                  <a:pt x="2088642" y="0"/>
                </a:lnTo>
                <a:lnTo>
                  <a:pt x="68580" y="0"/>
                </a:lnTo>
                <a:lnTo>
                  <a:pt x="41790" y="5345"/>
                </a:lnTo>
                <a:lnTo>
                  <a:pt x="20002" y="19907"/>
                </a:lnTo>
                <a:lnTo>
                  <a:pt x="5357" y="41469"/>
                </a:lnTo>
                <a:lnTo>
                  <a:pt x="0" y="67818"/>
                </a:lnTo>
                <a:lnTo>
                  <a:pt x="0" y="397764"/>
                </a:lnTo>
                <a:lnTo>
                  <a:pt x="5357" y="424112"/>
                </a:lnTo>
                <a:lnTo>
                  <a:pt x="20002" y="445674"/>
                </a:lnTo>
                <a:lnTo>
                  <a:pt x="41790" y="460236"/>
                </a:lnTo>
                <a:lnTo>
                  <a:pt x="68580" y="465582"/>
                </a:lnTo>
                <a:lnTo>
                  <a:pt x="2088642" y="465582"/>
                </a:lnTo>
                <a:lnTo>
                  <a:pt x="2114990" y="460236"/>
                </a:lnTo>
                <a:lnTo>
                  <a:pt x="2136552" y="445674"/>
                </a:lnTo>
                <a:lnTo>
                  <a:pt x="2151114" y="424112"/>
                </a:lnTo>
                <a:lnTo>
                  <a:pt x="2156460" y="397764"/>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64" name="object 16">
            <a:extLst>
              <a:ext uri="{FF2B5EF4-FFF2-40B4-BE49-F238E27FC236}">
                <a16:creationId xmlns:a16="http://schemas.microsoft.com/office/drawing/2014/main" id="{D98A47F8-F5BD-48B9-BB9A-21927823527B}"/>
              </a:ext>
            </a:extLst>
          </p:cNvPr>
          <p:cNvSpPr txBox="1"/>
          <p:nvPr/>
        </p:nvSpPr>
        <p:spPr>
          <a:xfrm>
            <a:off x="3138604" y="4090708"/>
            <a:ext cx="1131570" cy="282575"/>
          </a:xfrm>
          <a:prstGeom prst="rect">
            <a:avLst/>
          </a:prstGeom>
          <a:solidFill>
            <a:srgbClr val="0070C0"/>
          </a:solidFill>
        </p:spPr>
        <p:txBody>
          <a:bodyPr vert="horz" wrap="square" lIns="0" tIns="0" rIns="0" bIns="0" rtlCol="0">
            <a:spAutoFit/>
          </a:bodyPr>
          <a:lstStyle/>
          <a:p>
            <a:pPr marL="12700" defTabSz="914400"/>
            <a:r>
              <a:rPr sz="1700" b="1" spc="-15" dirty="0">
                <a:solidFill>
                  <a:srgbClr val="FFFFFF"/>
                </a:solidFill>
                <a:latin typeface="Calibri"/>
                <a:cs typeface="Calibri"/>
              </a:rPr>
              <a:t>Engagement</a:t>
            </a:r>
            <a:endParaRPr sz="1700" dirty="0">
              <a:solidFill>
                <a:prstClr val="black"/>
              </a:solidFill>
              <a:latin typeface="Calibri"/>
              <a:cs typeface="Calibri"/>
            </a:endParaRPr>
          </a:p>
        </p:txBody>
      </p:sp>
      <p:sp>
        <p:nvSpPr>
          <p:cNvPr id="65" name="object 17">
            <a:extLst>
              <a:ext uri="{FF2B5EF4-FFF2-40B4-BE49-F238E27FC236}">
                <a16:creationId xmlns:a16="http://schemas.microsoft.com/office/drawing/2014/main" id="{73E65598-D9B6-4EEF-A4C8-946438E24567}"/>
              </a:ext>
            </a:extLst>
          </p:cNvPr>
          <p:cNvSpPr txBox="1"/>
          <p:nvPr/>
        </p:nvSpPr>
        <p:spPr>
          <a:xfrm>
            <a:off x="4894697" y="4180115"/>
            <a:ext cx="4872355" cy="698267"/>
          </a:xfrm>
          <a:prstGeom prst="rect">
            <a:avLst/>
          </a:prstGeom>
          <a:solidFill>
            <a:srgbClr val="D9D9D9"/>
          </a:solidFill>
        </p:spPr>
        <p:txBody>
          <a:bodyPr vert="horz" wrap="square" lIns="0" tIns="120014" rIns="0" bIns="0" rtlCol="0">
            <a:spAutoFit/>
          </a:bodyPr>
          <a:lstStyle/>
          <a:p>
            <a:pPr marL="375920" marR="422275" indent="-285750" defTabSz="914400">
              <a:lnSpc>
                <a:spcPts val="1510"/>
              </a:lnSpc>
              <a:spcBef>
                <a:spcPts val="944"/>
              </a:spcBef>
              <a:buClr>
                <a:srgbClr val="1F497D"/>
              </a:buClr>
              <a:buFont typeface="Arial" panose="020B0604020202020204" pitchFamily="34" charset="0"/>
              <a:buChar char="•"/>
            </a:pPr>
            <a:r>
              <a:rPr sz="1400" i="1" spc="-10" dirty="0">
                <a:solidFill>
                  <a:prstClr val="black"/>
                </a:solidFill>
                <a:latin typeface="Calibri"/>
                <a:cs typeface="Calibri"/>
              </a:rPr>
              <a:t>Positive client outcomes </a:t>
            </a:r>
            <a:r>
              <a:rPr sz="1400" i="1" spc="-5" dirty="0">
                <a:solidFill>
                  <a:prstClr val="black"/>
                </a:solidFill>
                <a:latin typeface="Calibri"/>
                <a:cs typeface="Calibri"/>
              </a:rPr>
              <a:t>result in </a:t>
            </a:r>
            <a:r>
              <a:rPr lang="en-US" sz="1400" i="1" spc="-10" dirty="0">
                <a:solidFill>
                  <a:prstClr val="black"/>
                </a:solidFill>
                <a:latin typeface="Calibri"/>
                <a:cs typeface="Calibri"/>
              </a:rPr>
              <a:t>increasing </a:t>
            </a:r>
            <a:r>
              <a:rPr sz="1400" i="1" spc="-5" dirty="0">
                <a:solidFill>
                  <a:prstClr val="black"/>
                </a:solidFill>
                <a:latin typeface="Calibri"/>
                <a:cs typeface="Calibri"/>
              </a:rPr>
              <a:t>individual and  corporate donors, business partnerships</a:t>
            </a:r>
            <a:r>
              <a:rPr lang="en-US" sz="1400" i="1" spc="-5" dirty="0">
                <a:solidFill>
                  <a:prstClr val="black"/>
                </a:solidFill>
                <a:latin typeface="Calibri"/>
                <a:cs typeface="Calibri"/>
              </a:rPr>
              <a:t> and</a:t>
            </a:r>
            <a:r>
              <a:rPr sz="1400" i="1" spc="-5" dirty="0">
                <a:solidFill>
                  <a:prstClr val="black"/>
                </a:solidFill>
                <a:latin typeface="Calibri"/>
                <a:cs typeface="Calibri"/>
              </a:rPr>
              <a:t> foundation</a:t>
            </a:r>
            <a:r>
              <a:rPr sz="1400" i="1" spc="140" dirty="0">
                <a:solidFill>
                  <a:prstClr val="black"/>
                </a:solidFill>
                <a:latin typeface="Calibri"/>
                <a:cs typeface="Calibri"/>
              </a:rPr>
              <a:t> </a:t>
            </a:r>
            <a:r>
              <a:rPr sz="1400" i="1" spc="-5" dirty="0">
                <a:solidFill>
                  <a:prstClr val="black"/>
                </a:solidFill>
                <a:latin typeface="Calibri"/>
                <a:cs typeface="Calibri"/>
              </a:rPr>
              <a:t>support</a:t>
            </a:r>
            <a:endParaRPr sz="1400" dirty="0">
              <a:solidFill>
                <a:prstClr val="black"/>
              </a:solidFill>
              <a:latin typeface="Calibri"/>
              <a:cs typeface="Calibri"/>
            </a:endParaRPr>
          </a:p>
        </p:txBody>
      </p:sp>
      <p:sp>
        <p:nvSpPr>
          <p:cNvPr id="67" name="object 19">
            <a:extLst>
              <a:ext uri="{FF2B5EF4-FFF2-40B4-BE49-F238E27FC236}">
                <a16:creationId xmlns:a16="http://schemas.microsoft.com/office/drawing/2014/main" id="{6433E072-FF5D-4449-9EC5-D2ABDD51A92F}"/>
              </a:ext>
            </a:extLst>
          </p:cNvPr>
          <p:cNvSpPr/>
          <p:nvPr/>
        </p:nvSpPr>
        <p:spPr>
          <a:xfrm>
            <a:off x="2582474" y="5065936"/>
            <a:ext cx="2156460" cy="466090"/>
          </a:xfrm>
          <a:custGeom>
            <a:avLst/>
            <a:gdLst/>
            <a:ahLst/>
            <a:cxnLst/>
            <a:rect l="l" t="t" r="r" b="b"/>
            <a:pathLst>
              <a:path w="2156460" h="466089">
                <a:moveTo>
                  <a:pt x="2156460" y="402336"/>
                </a:moveTo>
                <a:lnTo>
                  <a:pt x="2156460" y="62484"/>
                </a:lnTo>
                <a:lnTo>
                  <a:pt x="2151507" y="38254"/>
                </a:lnTo>
                <a:lnTo>
                  <a:pt x="2137981" y="18383"/>
                </a:lnTo>
                <a:lnTo>
                  <a:pt x="2117883" y="4941"/>
                </a:lnTo>
                <a:lnTo>
                  <a:pt x="2093214" y="0"/>
                </a:lnTo>
                <a:lnTo>
                  <a:pt x="63246" y="0"/>
                </a:lnTo>
                <a:lnTo>
                  <a:pt x="38897" y="4941"/>
                </a:lnTo>
                <a:lnTo>
                  <a:pt x="18764" y="18383"/>
                </a:lnTo>
                <a:lnTo>
                  <a:pt x="5060" y="38254"/>
                </a:lnTo>
                <a:lnTo>
                  <a:pt x="0" y="62484"/>
                </a:lnTo>
                <a:lnTo>
                  <a:pt x="0" y="402336"/>
                </a:lnTo>
                <a:lnTo>
                  <a:pt x="5060" y="427005"/>
                </a:lnTo>
                <a:lnTo>
                  <a:pt x="18764" y="447103"/>
                </a:lnTo>
                <a:lnTo>
                  <a:pt x="38897" y="460629"/>
                </a:lnTo>
                <a:lnTo>
                  <a:pt x="63246" y="465582"/>
                </a:lnTo>
                <a:lnTo>
                  <a:pt x="2093214" y="465582"/>
                </a:lnTo>
                <a:lnTo>
                  <a:pt x="2117883" y="460628"/>
                </a:lnTo>
                <a:lnTo>
                  <a:pt x="2137981" y="447103"/>
                </a:lnTo>
                <a:lnTo>
                  <a:pt x="2151507" y="427005"/>
                </a:lnTo>
                <a:lnTo>
                  <a:pt x="2156460" y="402336"/>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68" name="object 20">
            <a:extLst>
              <a:ext uri="{FF2B5EF4-FFF2-40B4-BE49-F238E27FC236}">
                <a16:creationId xmlns:a16="http://schemas.microsoft.com/office/drawing/2014/main" id="{484304E0-DD5D-4544-BB54-C394CD702082}"/>
              </a:ext>
            </a:extLst>
          </p:cNvPr>
          <p:cNvSpPr txBox="1"/>
          <p:nvPr/>
        </p:nvSpPr>
        <p:spPr>
          <a:xfrm>
            <a:off x="2626950" y="5168176"/>
            <a:ext cx="2057400" cy="261610"/>
          </a:xfrm>
          <a:prstGeom prst="rect">
            <a:avLst/>
          </a:prstGeom>
          <a:solidFill>
            <a:srgbClr val="0070C0"/>
          </a:solidFill>
        </p:spPr>
        <p:txBody>
          <a:bodyPr vert="horz" wrap="square" lIns="0" tIns="0" rIns="0" bIns="0" rtlCol="0">
            <a:spAutoFit/>
          </a:bodyPr>
          <a:lstStyle/>
          <a:p>
            <a:pPr marL="12700" defTabSz="914400"/>
            <a:r>
              <a:rPr sz="1700" b="1" spc="-135" dirty="0">
                <a:solidFill>
                  <a:srgbClr val="FFFFFF"/>
                </a:solidFill>
                <a:latin typeface="Calibri"/>
                <a:cs typeface="Calibri"/>
              </a:rPr>
              <a:t>T</a:t>
            </a:r>
            <a:r>
              <a:rPr sz="1700" b="1" spc="-5" dirty="0">
                <a:solidFill>
                  <a:srgbClr val="FFFFFF"/>
                </a:solidFill>
                <a:latin typeface="Calibri"/>
                <a:cs typeface="Calibri"/>
              </a:rPr>
              <a:t>al</a:t>
            </a:r>
            <a:r>
              <a:rPr sz="1700" b="1" spc="-10" dirty="0">
                <a:solidFill>
                  <a:srgbClr val="FFFFFF"/>
                </a:solidFill>
                <a:latin typeface="Calibri"/>
                <a:cs typeface="Calibri"/>
              </a:rPr>
              <a:t>e</a:t>
            </a:r>
            <a:r>
              <a:rPr sz="1700" b="1" spc="-25" dirty="0">
                <a:solidFill>
                  <a:srgbClr val="FFFFFF"/>
                </a:solidFill>
                <a:latin typeface="Calibri"/>
                <a:cs typeface="Calibri"/>
              </a:rPr>
              <a:t>n</a:t>
            </a:r>
            <a:r>
              <a:rPr sz="1700" b="1" spc="-5" dirty="0">
                <a:solidFill>
                  <a:srgbClr val="FFFFFF"/>
                </a:solidFill>
                <a:latin typeface="Calibri"/>
                <a:cs typeface="Calibri"/>
              </a:rPr>
              <a:t>t</a:t>
            </a:r>
            <a:r>
              <a:rPr lang="en-US" sz="1700" b="1" spc="-5" dirty="0">
                <a:solidFill>
                  <a:srgbClr val="FFFFFF"/>
                </a:solidFill>
                <a:latin typeface="Calibri"/>
                <a:cs typeface="Calibri"/>
              </a:rPr>
              <a:t> &amp; Technology</a:t>
            </a:r>
            <a:endParaRPr sz="1700" dirty="0">
              <a:solidFill>
                <a:prstClr val="black"/>
              </a:solidFill>
              <a:latin typeface="Calibri"/>
              <a:cs typeface="Calibri"/>
            </a:endParaRPr>
          </a:p>
        </p:txBody>
      </p:sp>
      <p:sp>
        <p:nvSpPr>
          <p:cNvPr id="69" name="object 21">
            <a:extLst>
              <a:ext uri="{FF2B5EF4-FFF2-40B4-BE49-F238E27FC236}">
                <a16:creationId xmlns:a16="http://schemas.microsoft.com/office/drawing/2014/main" id="{77084437-F474-4313-B782-AD4D9E89F322}"/>
              </a:ext>
            </a:extLst>
          </p:cNvPr>
          <p:cNvSpPr txBox="1"/>
          <p:nvPr/>
        </p:nvSpPr>
        <p:spPr>
          <a:xfrm>
            <a:off x="4822372" y="5196593"/>
            <a:ext cx="5410198" cy="475130"/>
          </a:xfrm>
          <a:prstGeom prst="rect">
            <a:avLst/>
          </a:prstGeom>
          <a:solidFill>
            <a:srgbClr val="D9D9D9"/>
          </a:solidFill>
        </p:spPr>
        <p:txBody>
          <a:bodyPr vert="horz" wrap="square" lIns="0" tIns="89535" rIns="0" bIns="0" rtlCol="0">
            <a:spAutoFit/>
          </a:bodyPr>
          <a:lstStyle/>
          <a:p>
            <a:pPr marL="375920" marR="948055" indent="-285750" defTabSz="914400">
              <a:lnSpc>
                <a:spcPts val="1510"/>
              </a:lnSpc>
              <a:spcBef>
                <a:spcPts val="705"/>
              </a:spcBef>
              <a:buClr>
                <a:srgbClr val="1F497D"/>
              </a:buClr>
              <a:buFont typeface="Arial" panose="020B0604020202020204" pitchFamily="34" charset="0"/>
              <a:buChar char="•"/>
            </a:pPr>
            <a:r>
              <a:rPr sz="1400" i="1" spc="-10" dirty="0">
                <a:solidFill>
                  <a:prstClr val="black"/>
                </a:solidFill>
                <a:latin typeface="Calibri"/>
                <a:cs typeface="Calibri"/>
              </a:rPr>
              <a:t>Significant investment </a:t>
            </a:r>
            <a:r>
              <a:rPr sz="1400" i="1" spc="-5" dirty="0">
                <a:solidFill>
                  <a:prstClr val="black"/>
                </a:solidFill>
                <a:latin typeface="Calibri"/>
                <a:cs typeface="Calibri"/>
              </a:rPr>
              <a:t>in human </a:t>
            </a:r>
            <a:r>
              <a:rPr sz="1400" i="1" spc="-10" dirty="0">
                <a:solidFill>
                  <a:prstClr val="black"/>
                </a:solidFill>
                <a:latin typeface="Calibri"/>
                <a:cs typeface="Calibri"/>
              </a:rPr>
              <a:t>capital</a:t>
            </a:r>
            <a:r>
              <a:rPr lang="en-US" sz="1400" i="1" spc="-10" dirty="0">
                <a:solidFill>
                  <a:prstClr val="black"/>
                </a:solidFill>
                <a:latin typeface="Calibri"/>
                <a:cs typeface="Calibri"/>
              </a:rPr>
              <a:t>, technology </a:t>
            </a:r>
            <a:r>
              <a:rPr sz="1400" i="1" spc="-10" dirty="0">
                <a:solidFill>
                  <a:prstClr val="black"/>
                </a:solidFill>
                <a:latin typeface="Calibri"/>
                <a:cs typeface="Calibri"/>
              </a:rPr>
              <a:t> </a:t>
            </a:r>
            <a:r>
              <a:rPr lang="en-US" sz="1400" i="1" spc="-5" dirty="0">
                <a:solidFill>
                  <a:prstClr val="black"/>
                </a:solidFill>
                <a:latin typeface="Calibri"/>
                <a:cs typeface="Calibri"/>
              </a:rPr>
              <a:t>and infrastructure</a:t>
            </a:r>
          </a:p>
        </p:txBody>
      </p:sp>
      <p:sp>
        <p:nvSpPr>
          <p:cNvPr id="72" name="object 28">
            <a:extLst>
              <a:ext uri="{FF2B5EF4-FFF2-40B4-BE49-F238E27FC236}">
                <a16:creationId xmlns:a16="http://schemas.microsoft.com/office/drawing/2014/main" id="{50BA5B4E-0ABC-4D52-8D55-BC22DB042C03}"/>
              </a:ext>
            </a:extLst>
          </p:cNvPr>
          <p:cNvSpPr/>
          <p:nvPr/>
        </p:nvSpPr>
        <p:spPr>
          <a:xfrm>
            <a:off x="2966139" y="2579915"/>
            <a:ext cx="6809233" cy="1306069"/>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76" name="object 32">
            <a:extLst>
              <a:ext uri="{FF2B5EF4-FFF2-40B4-BE49-F238E27FC236}">
                <a16:creationId xmlns:a16="http://schemas.microsoft.com/office/drawing/2014/main" id="{2BED0168-4621-4AA6-B81A-9A1071A3BA45}"/>
              </a:ext>
            </a:extLst>
          </p:cNvPr>
          <p:cNvSpPr/>
          <p:nvPr/>
        </p:nvSpPr>
        <p:spPr>
          <a:xfrm>
            <a:off x="2610793" y="2466322"/>
            <a:ext cx="2156460" cy="635889"/>
          </a:xfrm>
          <a:custGeom>
            <a:avLst/>
            <a:gdLst/>
            <a:ahLst/>
            <a:cxnLst/>
            <a:rect l="l" t="t" r="r" b="b"/>
            <a:pathLst>
              <a:path w="2156460" h="466725">
                <a:moveTo>
                  <a:pt x="2156460" y="397764"/>
                </a:moveTo>
                <a:lnTo>
                  <a:pt x="2156460" y="68580"/>
                </a:lnTo>
                <a:lnTo>
                  <a:pt x="2151114" y="41790"/>
                </a:lnTo>
                <a:lnTo>
                  <a:pt x="2136552" y="20002"/>
                </a:lnTo>
                <a:lnTo>
                  <a:pt x="2114990" y="5357"/>
                </a:lnTo>
                <a:lnTo>
                  <a:pt x="2088642" y="0"/>
                </a:lnTo>
                <a:lnTo>
                  <a:pt x="68580" y="0"/>
                </a:lnTo>
                <a:lnTo>
                  <a:pt x="41790" y="5357"/>
                </a:lnTo>
                <a:lnTo>
                  <a:pt x="20002" y="20002"/>
                </a:lnTo>
                <a:lnTo>
                  <a:pt x="5357" y="41790"/>
                </a:lnTo>
                <a:lnTo>
                  <a:pt x="0" y="68580"/>
                </a:lnTo>
                <a:lnTo>
                  <a:pt x="0" y="397764"/>
                </a:lnTo>
                <a:lnTo>
                  <a:pt x="5357" y="424553"/>
                </a:lnTo>
                <a:lnTo>
                  <a:pt x="20002" y="446341"/>
                </a:lnTo>
                <a:lnTo>
                  <a:pt x="41790" y="460986"/>
                </a:lnTo>
                <a:lnTo>
                  <a:pt x="68580" y="466344"/>
                </a:lnTo>
                <a:lnTo>
                  <a:pt x="2088642" y="466344"/>
                </a:lnTo>
                <a:lnTo>
                  <a:pt x="2114990" y="460986"/>
                </a:lnTo>
                <a:lnTo>
                  <a:pt x="2136552" y="446341"/>
                </a:lnTo>
                <a:lnTo>
                  <a:pt x="2151114" y="424553"/>
                </a:lnTo>
                <a:lnTo>
                  <a:pt x="2156460" y="397764"/>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78" name="object 35">
            <a:extLst>
              <a:ext uri="{FF2B5EF4-FFF2-40B4-BE49-F238E27FC236}">
                <a16:creationId xmlns:a16="http://schemas.microsoft.com/office/drawing/2014/main" id="{B6D7807D-06EC-42E2-AEA0-C105ECD6DE9F}"/>
              </a:ext>
            </a:extLst>
          </p:cNvPr>
          <p:cNvSpPr/>
          <p:nvPr/>
        </p:nvSpPr>
        <p:spPr>
          <a:xfrm>
            <a:off x="4858185" y="2576613"/>
            <a:ext cx="5374386" cy="1304798"/>
          </a:xfrm>
          <a:custGeom>
            <a:avLst/>
            <a:gdLst/>
            <a:ahLst/>
            <a:cxnLst/>
            <a:rect l="l" t="t" r="r" b="b"/>
            <a:pathLst>
              <a:path w="4945380" h="856614">
                <a:moveTo>
                  <a:pt x="0" y="0"/>
                </a:moveTo>
                <a:lnTo>
                  <a:pt x="0" y="856488"/>
                </a:lnTo>
                <a:lnTo>
                  <a:pt x="4945380" y="856488"/>
                </a:lnTo>
                <a:lnTo>
                  <a:pt x="4945380" y="0"/>
                </a:lnTo>
                <a:lnTo>
                  <a:pt x="0" y="0"/>
                </a:lnTo>
                <a:close/>
              </a:path>
            </a:pathLst>
          </a:cu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79" name="object 37">
            <a:extLst>
              <a:ext uri="{FF2B5EF4-FFF2-40B4-BE49-F238E27FC236}">
                <a16:creationId xmlns:a16="http://schemas.microsoft.com/office/drawing/2014/main" id="{8447753C-43D5-4962-9144-2A2C3B745F86}"/>
              </a:ext>
            </a:extLst>
          </p:cNvPr>
          <p:cNvSpPr txBox="1"/>
          <p:nvPr/>
        </p:nvSpPr>
        <p:spPr>
          <a:xfrm>
            <a:off x="4936162" y="2656115"/>
            <a:ext cx="4761865" cy="964367"/>
          </a:xfrm>
          <a:prstGeom prst="rect">
            <a:avLst/>
          </a:prstGeom>
        </p:spPr>
        <p:txBody>
          <a:bodyPr vert="horz" wrap="square" lIns="0" tIns="0" rIns="0" bIns="0" rtlCol="0">
            <a:spAutoFit/>
          </a:bodyPr>
          <a:lstStyle/>
          <a:p>
            <a:pPr marL="298450" indent="-285750" defTabSz="914400">
              <a:spcBef>
                <a:spcPts val="430"/>
              </a:spcBef>
              <a:buClr>
                <a:srgbClr val="1F497D"/>
              </a:buClr>
              <a:buFont typeface="Arial" panose="020B0604020202020204" pitchFamily="34" charset="0"/>
              <a:buChar char="•"/>
              <a:tabLst>
                <a:tab pos="195580" algn="l"/>
              </a:tabLst>
            </a:pPr>
            <a:r>
              <a:rPr lang="en-US" sz="1400" i="1" spc="-10" dirty="0">
                <a:solidFill>
                  <a:prstClr val="black"/>
                </a:solidFill>
                <a:latin typeface="Calibri"/>
                <a:cs typeface="Calibri"/>
              </a:rPr>
              <a:t>Strong Balance Sheet</a:t>
            </a:r>
          </a:p>
          <a:p>
            <a:pPr marL="298450" indent="-285750" defTabSz="914400">
              <a:spcBef>
                <a:spcPts val="430"/>
              </a:spcBef>
              <a:buClr>
                <a:srgbClr val="1F497D"/>
              </a:buClr>
              <a:buFont typeface="Arial" panose="020B0604020202020204" pitchFamily="34" charset="0"/>
              <a:buChar char="•"/>
              <a:tabLst>
                <a:tab pos="195580" algn="l"/>
              </a:tabLst>
            </a:pPr>
            <a:r>
              <a:rPr lang="en-US" sz="1400" i="1" spc="-10" dirty="0">
                <a:solidFill>
                  <a:prstClr val="black"/>
                </a:solidFill>
                <a:latin typeface="Calibri"/>
                <a:cs typeface="Calibri"/>
              </a:rPr>
              <a:t>Growing </a:t>
            </a:r>
            <a:r>
              <a:rPr sz="1400" i="1" spc="-10" dirty="0">
                <a:solidFill>
                  <a:prstClr val="black"/>
                </a:solidFill>
                <a:latin typeface="Calibri"/>
                <a:cs typeface="Calibri"/>
              </a:rPr>
              <a:t>Family </a:t>
            </a:r>
            <a:r>
              <a:rPr sz="1400" i="1" spc="-5" dirty="0">
                <a:solidFill>
                  <a:prstClr val="black"/>
                </a:solidFill>
                <a:latin typeface="Calibri"/>
                <a:cs typeface="Calibri"/>
              </a:rPr>
              <a:t>of </a:t>
            </a:r>
            <a:r>
              <a:rPr lang="en-US" sz="1400" i="1" spc="-5" dirty="0">
                <a:solidFill>
                  <a:prstClr val="black"/>
                </a:solidFill>
                <a:latin typeface="Calibri"/>
                <a:cs typeface="Calibri"/>
              </a:rPr>
              <a:t>B</a:t>
            </a:r>
            <a:r>
              <a:rPr sz="1400" i="1" spc="-5" dirty="0">
                <a:solidFill>
                  <a:prstClr val="black"/>
                </a:solidFill>
                <a:latin typeface="Calibri"/>
                <a:cs typeface="Calibri"/>
              </a:rPr>
              <a:t>rands </a:t>
            </a:r>
            <a:r>
              <a:rPr sz="1400" i="1" spc="-10" dirty="0">
                <a:solidFill>
                  <a:prstClr val="black"/>
                </a:solidFill>
                <a:latin typeface="Calibri"/>
                <a:cs typeface="Calibri"/>
              </a:rPr>
              <a:t>benefits </a:t>
            </a:r>
            <a:r>
              <a:rPr sz="1400" i="1" spc="-5" dirty="0">
                <a:solidFill>
                  <a:prstClr val="black"/>
                </a:solidFill>
                <a:latin typeface="Calibri"/>
                <a:cs typeface="Calibri"/>
              </a:rPr>
              <a:t>from added qualifications </a:t>
            </a:r>
            <a:r>
              <a:rPr lang="en-US" sz="1400" i="1" spc="-5" dirty="0">
                <a:solidFill>
                  <a:prstClr val="black"/>
                </a:solidFill>
                <a:latin typeface="Calibri"/>
                <a:cs typeface="Calibri"/>
              </a:rPr>
              <a:t>and</a:t>
            </a:r>
            <a:r>
              <a:rPr lang="en-US" sz="1400" i="1" spc="210" dirty="0">
                <a:solidFill>
                  <a:prstClr val="black"/>
                </a:solidFill>
                <a:latin typeface="Calibri"/>
                <a:cs typeface="Calibri"/>
              </a:rPr>
              <a:t> </a:t>
            </a:r>
            <a:r>
              <a:rPr sz="1400" i="1" spc="-10" dirty="0">
                <a:solidFill>
                  <a:prstClr val="black"/>
                </a:solidFill>
                <a:latin typeface="Calibri"/>
                <a:cs typeface="Calibri"/>
              </a:rPr>
              <a:t>expertise</a:t>
            </a:r>
            <a:endParaRPr lang="en-US" sz="1400" i="1" spc="-10" dirty="0">
              <a:solidFill>
                <a:prstClr val="black"/>
              </a:solidFill>
              <a:latin typeface="Calibri"/>
              <a:cs typeface="Calibri"/>
            </a:endParaRPr>
          </a:p>
          <a:p>
            <a:pPr marL="12700" defTabSz="914400">
              <a:spcBef>
                <a:spcPts val="430"/>
              </a:spcBef>
              <a:buClr>
                <a:srgbClr val="1F497D"/>
              </a:buClr>
              <a:tabLst>
                <a:tab pos="195580" algn="l"/>
              </a:tabLst>
            </a:pPr>
            <a:endParaRPr sz="1400" dirty="0">
              <a:solidFill>
                <a:prstClr val="black"/>
              </a:solidFill>
              <a:latin typeface="Calibri"/>
              <a:cs typeface="Calibri"/>
            </a:endParaRPr>
          </a:p>
        </p:txBody>
      </p:sp>
      <p:sp>
        <p:nvSpPr>
          <p:cNvPr id="82" name="object 40">
            <a:extLst>
              <a:ext uri="{FF2B5EF4-FFF2-40B4-BE49-F238E27FC236}">
                <a16:creationId xmlns:a16="http://schemas.microsoft.com/office/drawing/2014/main" id="{880764AF-7521-410D-B785-509ED427FA9A}"/>
              </a:ext>
            </a:extLst>
          </p:cNvPr>
          <p:cNvSpPr/>
          <p:nvPr/>
        </p:nvSpPr>
        <p:spPr>
          <a:xfrm>
            <a:off x="2937182" y="1419996"/>
            <a:ext cx="7295389" cy="913913"/>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87" name="object 45">
            <a:extLst>
              <a:ext uri="{FF2B5EF4-FFF2-40B4-BE49-F238E27FC236}">
                <a16:creationId xmlns:a16="http://schemas.microsoft.com/office/drawing/2014/main" id="{B5978959-91DF-426C-9D87-FF4C434911F4}"/>
              </a:ext>
            </a:extLst>
          </p:cNvPr>
          <p:cNvSpPr/>
          <p:nvPr/>
        </p:nvSpPr>
        <p:spPr>
          <a:xfrm>
            <a:off x="2632382" y="1360715"/>
            <a:ext cx="2155825" cy="466090"/>
          </a:xfrm>
          <a:custGeom>
            <a:avLst/>
            <a:gdLst/>
            <a:ahLst/>
            <a:cxnLst/>
            <a:rect l="l" t="t" r="r" b="b"/>
            <a:pathLst>
              <a:path w="2155825" h="466089">
                <a:moveTo>
                  <a:pt x="2155698" y="403098"/>
                </a:moveTo>
                <a:lnTo>
                  <a:pt x="2155698" y="63246"/>
                </a:lnTo>
                <a:lnTo>
                  <a:pt x="2150745" y="38576"/>
                </a:lnTo>
                <a:lnTo>
                  <a:pt x="2137219" y="18478"/>
                </a:lnTo>
                <a:lnTo>
                  <a:pt x="2117121" y="4953"/>
                </a:lnTo>
                <a:lnTo>
                  <a:pt x="2092452" y="0"/>
                </a:lnTo>
                <a:lnTo>
                  <a:pt x="63246" y="0"/>
                </a:lnTo>
                <a:lnTo>
                  <a:pt x="38576" y="4953"/>
                </a:lnTo>
                <a:lnTo>
                  <a:pt x="18478" y="18478"/>
                </a:lnTo>
                <a:lnTo>
                  <a:pt x="4952" y="38576"/>
                </a:lnTo>
                <a:lnTo>
                  <a:pt x="0" y="63246"/>
                </a:lnTo>
                <a:lnTo>
                  <a:pt x="0" y="403098"/>
                </a:lnTo>
                <a:lnTo>
                  <a:pt x="4953" y="427327"/>
                </a:lnTo>
                <a:lnTo>
                  <a:pt x="18478" y="447198"/>
                </a:lnTo>
                <a:lnTo>
                  <a:pt x="38576" y="460640"/>
                </a:lnTo>
                <a:lnTo>
                  <a:pt x="63246" y="465582"/>
                </a:lnTo>
                <a:lnTo>
                  <a:pt x="2092452" y="465582"/>
                </a:lnTo>
                <a:lnTo>
                  <a:pt x="2117121" y="460640"/>
                </a:lnTo>
                <a:lnTo>
                  <a:pt x="2137219" y="447198"/>
                </a:lnTo>
                <a:lnTo>
                  <a:pt x="2150745" y="427327"/>
                </a:lnTo>
                <a:lnTo>
                  <a:pt x="2155698" y="403098"/>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88" name="object 46">
            <a:extLst>
              <a:ext uri="{FF2B5EF4-FFF2-40B4-BE49-F238E27FC236}">
                <a16:creationId xmlns:a16="http://schemas.microsoft.com/office/drawing/2014/main" id="{CC61A952-67B3-41CB-AC95-0116C9224954}"/>
              </a:ext>
            </a:extLst>
          </p:cNvPr>
          <p:cNvSpPr txBox="1"/>
          <p:nvPr/>
        </p:nvSpPr>
        <p:spPr>
          <a:xfrm>
            <a:off x="3199565" y="1503717"/>
            <a:ext cx="1020444" cy="282575"/>
          </a:xfrm>
          <a:prstGeom prst="rect">
            <a:avLst/>
          </a:prstGeom>
          <a:solidFill>
            <a:srgbClr val="0070C0"/>
          </a:solidFill>
        </p:spPr>
        <p:txBody>
          <a:bodyPr vert="horz" wrap="square" lIns="0" tIns="0" rIns="0" bIns="0" rtlCol="0">
            <a:spAutoFit/>
          </a:bodyPr>
          <a:lstStyle/>
          <a:p>
            <a:pPr marL="12700" defTabSz="914400"/>
            <a:r>
              <a:rPr sz="1700" b="1" spc="-35" dirty="0">
                <a:solidFill>
                  <a:srgbClr val="FFFFFF"/>
                </a:solidFill>
                <a:latin typeface="Calibri"/>
                <a:cs typeface="Calibri"/>
              </a:rPr>
              <a:t>R</a:t>
            </a:r>
            <a:r>
              <a:rPr sz="1700" b="1" spc="-10" dirty="0">
                <a:solidFill>
                  <a:srgbClr val="FFFFFF"/>
                </a:solidFill>
                <a:latin typeface="Calibri"/>
                <a:cs typeface="Calibri"/>
              </a:rPr>
              <a:t>e</a:t>
            </a:r>
            <a:r>
              <a:rPr sz="1700" b="1" spc="-5" dirty="0">
                <a:solidFill>
                  <a:srgbClr val="FFFFFF"/>
                </a:solidFill>
                <a:latin typeface="Calibri"/>
                <a:cs typeface="Calibri"/>
              </a:rPr>
              <a:t>pu</a:t>
            </a:r>
            <a:r>
              <a:rPr sz="1700" b="1" spc="-25" dirty="0">
                <a:solidFill>
                  <a:srgbClr val="FFFFFF"/>
                </a:solidFill>
                <a:latin typeface="Calibri"/>
                <a:cs typeface="Calibri"/>
              </a:rPr>
              <a:t>ta</a:t>
            </a:r>
            <a:r>
              <a:rPr sz="1700" b="1" spc="-10" dirty="0">
                <a:solidFill>
                  <a:srgbClr val="FFFFFF"/>
                </a:solidFill>
                <a:latin typeface="Calibri"/>
                <a:cs typeface="Calibri"/>
              </a:rPr>
              <a:t>t</a:t>
            </a:r>
            <a:r>
              <a:rPr sz="1700" b="1" spc="-5" dirty="0">
                <a:solidFill>
                  <a:srgbClr val="FFFFFF"/>
                </a:solidFill>
                <a:latin typeface="Calibri"/>
                <a:cs typeface="Calibri"/>
              </a:rPr>
              <a:t>ion</a:t>
            </a:r>
            <a:endParaRPr sz="1700" dirty="0">
              <a:solidFill>
                <a:prstClr val="black"/>
              </a:solidFill>
              <a:latin typeface="Calibri"/>
              <a:cs typeface="Calibri"/>
            </a:endParaRPr>
          </a:p>
        </p:txBody>
      </p:sp>
      <p:sp>
        <p:nvSpPr>
          <p:cNvPr id="89" name="object 47">
            <a:extLst>
              <a:ext uri="{FF2B5EF4-FFF2-40B4-BE49-F238E27FC236}">
                <a16:creationId xmlns:a16="http://schemas.microsoft.com/office/drawing/2014/main" id="{17259FEC-9A81-4AF1-84D7-164D104D0551}"/>
              </a:ext>
            </a:extLst>
          </p:cNvPr>
          <p:cNvSpPr txBox="1"/>
          <p:nvPr/>
        </p:nvSpPr>
        <p:spPr>
          <a:xfrm>
            <a:off x="4894697" y="1449720"/>
            <a:ext cx="5337874" cy="877163"/>
          </a:xfrm>
          <a:prstGeom prst="rect">
            <a:avLst/>
          </a:prstGeom>
          <a:solidFill>
            <a:srgbClr val="D9D9D9"/>
          </a:solidFill>
        </p:spPr>
        <p:txBody>
          <a:bodyPr vert="horz" wrap="square" lIns="0" tIns="0" rIns="0" bIns="0" rtlCol="0">
            <a:spAutoFit/>
          </a:bodyPr>
          <a:lstStyle/>
          <a:p>
            <a:pPr marL="342900" indent="-285750" defTabSz="914400">
              <a:spcAft>
                <a:spcPts val="400"/>
              </a:spcAft>
              <a:buClr>
                <a:srgbClr val="4F81BD">
                  <a:lumMod val="50000"/>
                </a:srgbClr>
              </a:buClr>
              <a:buSzPct val="107000"/>
              <a:buFont typeface="Arial" panose="020B0604020202020204" pitchFamily="34" charset="0"/>
              <a:buChar char="•"/>
            </a:pPr>
            <a:r>
              <a:rPr sz="1400" i="1" spc="-10" dirty="0">
                <a:solidFill>
                  <a:prstClr val="black"/>
                </a:solidFill>
                <a:latin typeface="Calibri"/>
                <a:cs typeface="Calibri"/>
              </a:rPr>
              <a:t>Recognized </a:t>
            </a:r>
            <a:r>
              <a:rPr sz="1400" i="1" spc="-5" dirty="0">
                <a:solidFill>
                  <a:prstClr val="black"/>
                </a:solidFill>
                <a:latin typeface="Calibri"/>
                <a:cs typeface="Calibri"/>
              </a:rPr>
              <a:t>subject </a:t>
            </a:r>
            <a:r>
              <a:rPr sz="1400" i="1" spc="-10" dirty="0">
                <a:solidFill>
                  <a:prstClr val="black"/>
                </a:solidFill>
                <a:latin typeface="Calibri"/>
                <a:cs typeface="Calibri"/>
              </a:rPr>
              <a:t>matter experts </a:t>
            </a:r>
            <a:r>
              <a:rPr sz="1400" i="1" spc="-5" dirty="0">
                <a:solidFill>
                  <a:prstClr val="black"/>
                </a:solidFill>
                <a:latin typeface="Calibri"/>
                <a:cs typeface="Calibri"/>
              </a:rPr>
              <a:t>in </a:t>
            </a:r>
            <a:r>
              <a:rPr sz="1400" i="1" spc="-25" dirty="0">
                <a:solidFill>
                  <a:prstClr val="black"/>
                </a:solidFill>
                <a:latin typeface="Calibri"/>
                <a:cs typeface="Calibri"/>
              </a:rPr>
              <a:t>key </a:t>
            </a:r>
            <a:r>
              <a:rPr sz="1400" i="1" spc="-10" dirty="0">
                <a:solidFill>
                  <a:prstClr val="black"/>
                </a:solidFill>
                <a:latin typeface="Calibri"/>
                <a:cs typeface="Calibri"/>
              </a:rPr>
              <a:t>markets:</a:t>
            </a:r>
            <a:r>
              <a:rPr sz="1400" i="1" spc="95" dirty="0">
                <a:solidFill>
                  <a:prstClr val="black"/>
                </a:solidFill>
                <a:latin typeface="Calibri"/>
                <a:cs typeface="Calibri"/>
              </a:rPr>
              <a:t> </a:t>
            </a:r>
            <a:r>
              <a:rPr sz="1400" i="1" spc="-10" dirty="0">
                <a:solidFill>
                  <a:prstClr val="black"/>
                </a:solidFill>
                <a:latin typeface="Calibri"/>
                <a:cs typeface="Calibri"/>
              </a:rPr>
              <a:t>Economic</a:t>
            </a:r>
            <a:r>
              <a:rPr lang="en-US" sz="1400" i="1" spc="-10" dirty="0">
                <a:solidFill>
                  <a:prstClr val="black"/>
                </a:solidFill>
                <a:latin typeface="Calibri"/>
                <a:cs typeface="Calibri"/>
              </a:rPr>
              <a:t> Development, Workforce Development, Education and Occupational Health</a:t>
            </a:r>
          </a:p>
          <a:p>
            <a:pPr marL="342900" indent="-285750" defTabSz="914400">
              <a:lnSpc>
                <a:spcPts val="1355"/>
              </a:lnSpc>
              <a:buClr>
                <a:srgbClr val="4F81BD">
                  <a:lumMod val="50000"/>
                </a:srgbClr>
              </a:buClr>
              <a:buSzPct val="107000"/>
              <a:buFont typeface="Arial" panose="020B0604020202020204" pitchFamily="34" charset="0"/>
              <a:buChar char="•"/>
            </a:pPr>
            <a:r>
              <a:rPr lang="en-US" sz="1400" i="1" spc="-10" dirty="0">
                <a:solidFill>
                  <a:prstClr val="black"/>
                </a:solidFill>
                <a:latin typeface="Calibri"/>
                <a:cs typeface="Calibri"/>
              </a:rPr>
              <a:t>Credible, reliable top performer</a:t>
            </a:r>
            <a:endParaRPr sz="1400" dirty="0">
              <a:solidFill>
                <a:prstClr val="black"/>
              </a:solidFill>
              <a:latin typeface="Calibri"/>
              <a:cs typeface="Calibri"/>
            </a:endParaRPr>
          </a:p>
        </p:txBody>
      </p:sp>
      <p:sp>
        <p:nvSpPr>
          <p:cNvPr id="90" name="object 34">
            <a:extLst>
              <a:ext uri="{FF2B5EF4-FFF2-40B4-BE49-F238E27FC236}">
                <a16:creationId xmlns:a16="http://schemas.microsoft.com/office/drawing/2014/main" id="{EC4C07B0-82CE-47AF-80F8-97E3DD24A212}"/>
              </a:ext>
            </a:extLst>
          </p:cNvPr>
          <p:cNvSpPr txBox="1"/>
          <p:nvPr/>
        </p:nvSpPr>
        <p:spPr>
          <a:xfrm>
            <a:off x="2784275" y="2533616"/>
            <a:ext cx="1831339" cy="461665"/>
          </a:xfrm>
          <a:prstGeom prst="rect">
            <a:avLst/>
          </a:prstGeom>
          <a:solidFill>
            <a:srgbClr val="0070C0"/>
          </a:solidFill>
        </p:spPr>
        <p:txBody>
          <a:bodyPr vert="horz" wrap="square" lIns="0" tIns="0" rIns="0" bIns="0" rtlCol="0">
            <a:spAutoFit/>
          </a:bodyPr>
          <a:lstStyle/>
          <a:p>
            <a:pPr marL="146685" marR="5080" indent="-134620" defTabSz="914400">
              <a:lnSpc>
                <a:spcPts val="1839"/>
              </a:lnSpc>
            </a:pPr>
            <a:r>
              <a:rPr sz="1600" b="1" spc="-5" dirty="0">
                <a:solidFill>
                  <a:srgbClr val="FFFFFF"/>
                </a:solidFill>
                <a:latin typeface="Calibri"/>
                <a:cs typeface="Calibri"/>
              </a:rPr>
              <a:t>Financial </a:t>
            </a:r>
            <a:r>
              <a:rPr sz="1600" b="1" spc="-10" dirty="0">
                <a:solidFill>
                  <a:srgbClr val="FFFFFF"/>
                </a:solidFill>
                <a:latin typeface="Calibri"/>
                <a:cs typeface="Calibri"/>
              </a:rPr>
              <a:t>Strength</a:t>
            </a:r>
            <a:r>
              <a:rPr sz="1600" b="1" spc="-60" dirty="0">
                <a:solidFill>
                  <a:srgbClr val="FFFFFF"/>
                </a:solidFill>
                <a:latin typeface="Calibri"/>
                <a:cs typeface="Calibri"/>
              </a:rPr>
              <a:t> </a:t>
            </a:r>
            <a:r>
              <a:rPr sz="1600" b="1" spc="-5" dirty="0">
                <a:solidFill>
                  <a:srgbClr val="FFFFFF"/>
                </a:solidFill>
                <a:latin typeface="Calibri"/>
                <a:cs typeface="Calibri"/>
              </a:rPr>
              <a:t>&amp;  </a:t>
            </a:r>
            <a:r>
              <a:rPr sz="1600" b="1" spc="-10" dirty="0">
                <a:solidFill>
                  <a:srgbClr val="FFFFFF"/>
                </a:solidFill>
                <a:latin typeface="Calibri"/>
                <a:cs typeface="Calibri"/>
              </a:rPr>
              <a:t>Growth</a:t>
            </a:r>
            <a:r>
              <a:rPr sz="1600" b="1" spc="-45" dirty="0">
                <a:solidFill>
                  <a:srgbClr val="FFFFFF"/>
                </a:solidFill>
                <a:latin typeface="Calibri"/>
                <a:cs typeface="Calibri"/>
              </a:rPr>
              <a:t> </a:t>
            </a:r>
            <a:r>
              <a:rPr sz="1600" b="1" spc="-15" dirty="0">
                <a:solidFill>
                  <a:srgbClr val="FFFFFF"/>
                </a:solidFill>
                <a:latin typeface="Calibri"/>
                <a:cs typeface="Calibri"/>
              </a:rPr>
              <a:t>Potential</a:t>
            </a:r>
            <a:endParaRPr sz="1600" dirty="0">
              <a:solidFill>
                <a:prstClr val="black"/>
              </a:solidFill>
              <a:latin typeface="Calibri"/>
              <a:cs typeface="Calibri"/>
            </a:endParaRPr>
          </a:p>
        </p:txBody>
      </p:sp>
      <p:pic>
        <p:nvPicPr>
          <p:cNvPr id="4" name="Picture 3">
            <a:extLst>
              <a:ext uri="{FF2B5EF4-FFF2-40B4-BE49-F238E27FC236}">
                <a16:creationId xmlns:a16="http://schemas.microsoft.com/office/drawing/2014/main" id="{38993116-3291-42DB-B985-C4D02EAA38E8}"/>
              </a:ext>
            </a:extLst>
          </p:cNvPr>
          <p:cNvPicPr>
            <a:picLocks noChangeAspect="1"/>
          </p:cNvPicPr>
          <p:nvPr/>
        </p:nvPicPr>
        <p:blipFill>
          <a:blip r:embed="rId2"/>
          <a:stretch>
            <a:fillRect/>
          </a:stretch>
        </p:blipFill>
        <p:spPr>
          <a:xfrm>
            <a:off x="4434912" y="6419927"/>
            <a:ext cx="4151736" cy="365792"/>
          </a:xfrm>
          <a:prstGeom prst="rect">
            <a:avLst/>
          </a:prstGeom>
        </p:spPr>
      </p:pic>
    </p:spTree>
    <p:extLst>
      <p:ext uri="{BB962C8B-B14F-4D97-AF65-F5344CB8AC3E}">
        <p14:creationId xmlns:p14="http://schemas.microsoft.com/office/powerpoint/2010/main" val="422020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A29-3C45-46C7-AE8C-694CD9816269}"/>
              </a:ext>
            </a:extLst>
          </p:cNvPr>
          <p:cNvSpPr>
            <a:spLocks noGrp="1"/>
          </p:cNvSpPr>
          <p:nvPr>
            <p:ph type="title"/>
          </p:nvPr>
        </p:nvSpPr>
        <p:spPr>
          <a:xfrm>
            <a:off x="1800520" y="465147"/>
            <a:ext cx="9702504" cy="628363"/>
          </a:xfrm>
          <a:solidFill>
            <a:srgbClr val="0070C0"/>
          </a:solidFill>
        </p:spPr>
        <p:txBody>
          <a:bodyPr>
            <a:normAutofit/>
          </a:bodyPr>
          <a:lstStyle/>
          <a:p>
            <a:pPr>
              <a:lnSpc>
                <a:spcPct val="90000"/>
              </a:lnSpc>
            </a:pPr>
            <a:r>
              <a:rPr lang="en-US" sz="3200" dirty="0">
                <a:solidFill>
                  <a:schemeClr val="bg1"/>
                </a:solidFill>
              </a:rPr>
              <a:t>Commitment to Sustainability, Relevance and Impact</a:t>
            </a:r>
          </a:p>
        </p:txBody>
      </p:sp>
      <p:sp>
        <p:nvSpPr>
          <p:cNvPr id="3" name="Content Placeholder 2">
            <a:extLst>
              <a:ext uri="{FF2B5EF4-FFF2-40B4-BE49-F238E27FC236}">
                <a16:creationId xmlns:a16="http://schemas.microsoft.com/office/drawing/2014/main" id="{86B1C39D-1727-4229-ADA0-B9C15362E760}"/>
              </a:ext>
            </a:extLst>
          </p:cNvPr>
          <p:cNvSpPr>
            <a:spLocks noGrp="1"/>
          </p:cNvSpPr>
          <p:nvPr>
            <p:ph idx="1"/>
          </p:nvPr>
        </p:nvSpPr>
        <p:spPr>
          <a:xfrm>
            <a:off x="1719982" y="1291473"/>
            <a:ext cx="10072950" cy="4911364"/>
          </a:xfrm>
        </p:spPr>
        <p:txBody>
          <a:bodyPr>
            <a:normAutofit lnSpcReduction="10000"/>
          </a:bodyPr>
          <a:lstStyle/>
          <a:p>
            <a:pPr marL="0" indent="0">
              <a:lnSpc>
                <a:spcPct val="90000"/>
              </a:lnSpc>
              <a:buNone/>
            </a:pPr>
            <a:r>
              <a:rPr lang="en-US" sz="1800" b="1" dirty="0"/>
              <a:t>Sustainability: A commitment to long term financial health.</a:t>
            </a:r>
          </a:p>
          <a:p>
            <a:pPr marL="0" indent="0">
              <a:lnSpc>
                <a:spcPct val="90000"/>
              </a:lnSpc>
              <a:buNone/>
            </a:pPr>
            <a:r>
              <a:rPr lang="en-US" sz="1800" dirty="0"/>
              <a:t>None of our work is possible if we don’t remain financially healthy. Sustainability requires that we establish core indicators of corporate health, that we measure our performance against those indicators, and we build strategies and structures to ensure success. </a:t>
            </a:r>
          </a:p>
          <a:p>
            <a:pPr marL="0" indent="0">
              <a:lnSpc>
                <a:spcPct val="90000"/>
              </a:lnSpc>
              <a:buNone/>
            </a:pPr>
            <a:r>
              <a:rPr lang="en-US" sz="1800" dirty="0"/>
              <a:t>Sustainability advances our ability to innovate and stay relevant.</a:t>
            </a:r>
          </a:p>
          <a:p>
            <a:pPr marL="0" indent="0">
              <a:lnSpc>
                <a:spcPct val="90000"/>
              </a:lnSpc>
              <a:buNone/>
            </a:pPr>
            <a:r>
              <a:rPr lang="en-US" sz="1800" b="1" dirty="0"/>
              <a:t>Relevance: A commitment to continuous innovation and modernization.</a:t>
            </a:r>
          </a:p>
          <a:p>
            <a:pPr marL="0" indent="0">
              <a:lnSpc>
                <a:spcPct val="90000"/>
              </a:lnSpc>
              <a:buNone/>
            </a:pPr>
            <a:r>
              <a:rPr lang="en-US" sz="1800" dirty="0"/>
              <a:t>An organization must remain ahead of the curve—understanding the emerging trends in practice, funding and technology, and their impact on service design and delivery. We simply cannot do what we have always done. </a:t>
            </a:r>
          </a:p>
          <a:p>
            <a:pPr marL="0" indent="0">
              <a:lnSpc>
                <a:spcPct val="90000"/>
              </a:lnSpc>
              <a:buNone/>
            </a:pPr>
            <a:r>
              <a:rPr lang="en-US" sz="1800" dirty="0"/>
              <a:t>Relevance means that we are positioned to thrive regardless of the inevitable twists and turns of the marketplace. </a:t>
            </a:r>
          </a:p>
          <a:p>
            <a:pPr marL="0" indent="0">
              <a:lnSpc>
                <a:spcPct val="90000"/>
              </a:lnSpc>
              <a:buNone/>
            </a:pPr>
            <a:r>
              <a:rPr lang="en-US" sz="1800" b="1" dirty="0"/>
              <a:t>Impact: A commitment to measurable improvements.</a:t>
            </a:r>
          </a:p>
          <a:p>
            <a:pPr marL="0" indent="0">
              <a:lnSpc>
                <a:spcPct val="90000"/>
              </a:lnSpc>
              <a:buNone/>
            </a:pPr>
            <a:r>
              <a:rPr lang="en-US" sz="1800" dirty="0"/>
              <a:t>Because we are committed to solving (not just serving) problems, we have set bold goals to improve the long-term outcomes for specific populations.  We measure our success by tracking the national outcomes of these groups, not just those who walk through our door. </a:t>
            </a:r>
          </a:p>
          <a:p>
            <a:pPr marL="0" indent="0">
              <a:lnSpc>
                <a:spcPct val="90000"/>
              </a:lnSpc>
              <a:buNone/>
            </a:pPr>
            <a:r>
              <a:rPr lang="en-US" sz="1800" dirty="0"/>
              <a:t>We are embedding research into our program models and then replicating and scaling our evidence-based interventions.</a:t>
            </a:r>
          </a:p>
        </p:txBody>
      </p:sp>
      <p:sp>
        <p:nvSpPr>
          <p:cNvPr id="4" name="Slide Number Placeholder 3">
            <a:extLst>
              <a:ext uri="{FF2B5EF4-FFF2-40B4-BE49-F238E27FC236}">
                <a16:creationId xmlns:a16="http://schemas.microsoft.com/office/drawing/2014/main" id="{555C9BED-613A-462D-A913-A0325BB5CE96}"/>
              </a:ext>
            </a:extLst>
          </p:cNvPr>
          <p:cNvSpPr>
            <a:spLocks noGrp="1"/>
          </p:cNvSpPr>
          <p:nvPr>
            <p:ph type="sldNum" sz="quarter" idx="12"/>
          </p:nvPr>
        </p:nvSpPr>
        <p:spPr>
          <a:xfrm>
            <a:off x="11423197" y="6392853"/>
            <a:ext cx="551167" cy="365125"/>
          </a:xfrm>
        </p:spPr>
        <p:txBody>
          <a:bodyPr>
            <a:normAutofit fontScale="92500" lnSpcReduction="10000"/>
          </a:bodyPr>
          <a:lstStyle/>
          <a:p>
            <a:pPr>
              <a:spcAft>
                <a:spcPts val="600"/>
              </a:spcAft>
            </a:pPr>
            <a:fld id="{6D22F896-40B5-4ADD-8801-0D06FADFA095}" type="slidenum">
              <a:rPr lang="en-US" sz="2000" smtClean="0"/>
              <a:pPr>
                <a:spcAft>
                  <a:spcPts val="600"/>
                </a:spcAft>
              </a:pPr>
              <a:t>2</a:t>
            </a:fld>
            <a:endParaRPr lang="en-US" sz="2000" dirty="0"/>
          </a:p>
        </p:txBody>
      </p:sp>
    </p:spTree>
    <p:extLst>
      <p:ext uri="{BB962C8B-B14F-4D97-AF65-F5344CB8AC3E}">
        <p14:creationId xmlns:p14="http://schemas.microsoft.com/office/powerpoint/2010/main" val="200888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76B1-F2BB-455E-8DBE-1A4F76E67DFC}"/>
              </a:ext>
            </a:extLst>
          </p:cNvPr>
          <p:cNvSpPr>
            <a:spLocks noGrp="1"/>
          </p:cNvSpPr>
          <p:nvPr>
            <p:ph type="title"/>
          </p:nvPr>
        </p:nvSpPr>
        <p:spPr>
          <a:xfrm>
            <a:off x="7805395" y="1043982"/>
            <a:ext cx="3629484" cy="2115936"/>
          </a:xfrm>
        </p:spPr>
        <p:txBody>
          <a:bodyPr>
            <a:noAutofit/>
          </a:bodyPr>
          <a:lstStyle/>
          <a:p>
            <a:pPr algn="ctr">
              <a:lnSpc>
                <a:spcPct val="90000"/>
              </a:lnSpc>
            </a:pPr>
            <a:r>
              <a:rPr lang="en-US" sz="2400" b="1" dirty="0"/>
              <a:t>Our Mission</a:t>
            </a:r>
            <a:br>
              <a:rPr lang="en-US" sz="2400" b="1" dirty="0"/>
            </a:br>
            <a:br>
              <a:rPr lang="en-US" sz="2400" b="1" dirty="0"/>
            </a:br>
            <a:r>
              <a:rPr lang="en-US" sz="2000" b="1" dirty="0"/>
              <a:t>The Fedcap Group is committed to improving the long-term social and economic well-being of the vulnerable and disadvantaged. </a:t>
            </a:r>
            <a:endParaRPr lang="en-US" sz="2400" b="1" dirty="0"/>
          </a:p>
        </p:txBody>
      </p:sp>
      <p:sp>
        <p:nvSpPr>
          <p:cNvPr id="6" name="Slide Number Placeholder 5">
            <a:extLst>
              <a:ext uri="{FF2B5EF4-FFF2-40B4-BE49-F238E27FC236}">
                <a16:creationId xmlns:a16="http://schemas.microsoft.com/office/drawing/2014/main" id="{1D1A065A-634D-4470-91F4-26C52CDCEBD0}"/>
              </a:ext>
            </a:extLst>
          </p:cNvPr>
          <p:cNvSpPr>
            <a:spLocks noGrp="1"/>
          </p:cNvSpPr>
          <p:nvPr>
            <p:ph type="sldNum" sz="quarter" idx="7"/>
          </p:nvPr>
        </p:nvSpPr>
        <p:spPr/>
        <p:txBody>
          <a:bodyPr>
            <a:normAutofit/>
          </a:bodyPr>
          <a:lstStyle/>
          <a:p>
            <a:pPr>
              <a:spcAft>
                <a:spcPts val="600"/>
              </a:spcAft>
            </a:pPr>
            <a:fld id="{6D22F896-40B5-4ADD-8801-0D06FADFA095}" type="slidenum">
              <a:rPr lang="en-US" sz="1400" b="1" smtClean="0">
                <a:solidFill>
                  <a:schemeClr val="tx1"/>
                </a:solidFill>
              </a:rPr>
              <a:pPr>
                <a:spcAft>
                  <a:spcPts val="600"/>
                </a:spcAft>
              </a:pPr>
              <a:t>3</a:t>
            </a:fld>
            <a:endParaRPr lang="en-US" sz="1400" b="1" dirty="0">
              <a:solidFill>
                <a:schemeClr val="tx1"/>
              </a:solidFill>
            </a:endParaRPr>
          </a:p>
        </p:txBody>
      </p:sp>
      <p:graphicFrame>
        <p:nvGraphicFramePr>
          <p:cNvPr id="40" name="Content Placeholder 2">
            <a:extLst>
              <a:ext uri="{FF2B5EF4-FFF2-40B4-BE49-F238E27FC236}">
                <a16:creationId xmlns:a16="http://schemas.microsoft.com/office/drawing/2014/main" id="{0B18C8A9-A885-4616-9CB5-454857B51266}"/>
              </a:ext>
            </a:extLst>
          </p:cNvPr>
          <p:cNvGraphicFramePr>
            <a:graphicFrameLocks noGrp="1"/>
          </p:cNvGraphicFramePr>
          <p:nvPr>
            <p:ph idx="4294967295"/>
            <p:extLst>
              <p:ext uri="{D42A27DB-BD31-4B8C-83A1-F6EECF244321}">
                <p14:modId xmlns:p14="http://schemas.microsoft.com/office/powerpoint/2010/main" val="2817150170"/>
              </p:ext>
            </p:extLst>
          </p:nvPr>
        </p:nvGraphicFramePr>
        <p:xfrm>
          <a:off x="609601" y="-117158"/>
          <a:ext cx="11582400" cy="6615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165E40E-4E89-4445-83BB-00AF88F8FBC2}"/>
              </a:ext>
            </a:extLst>
          </p:cNvPr>
          <p:cNvPicPr>
            <a:picLocks noChangeAspect="1"/>
          </p:cNvPicPr>
          <p:nvPr/>
        </p:nvPicPr>
        <p:blipFill>
          <a:blip r:embed="rId8"/>
          <a:stretch>
            <a:fillRect/>
          </a:stretch>
        </p:blipFill>
        <p:spPr>
          <a:xfrm>
            <a:off x="531468" y="4183994"/>
            <a:ext cx="11202630" cy="1934824"/>
          </a:xfrm>
          <a:prstGeom prst="rect">
            <a:avLst/>
          </a:prstGeom>
        </p:spPr>
      </p:pic>
    </p:spTree>
    <p:extLst>
      <p:ext uri="{BB962C8B-B14F-4D97-AF65-F5344CB8AC3E}">
        <p14:creationId xmlns:p14="http://schemas.microsoft.com/office/powerpoint/2010/main" val="285991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FF0F-A036-40CE-AF9C-2D09BB2DF7BF}"/>
              </a:ext>
            </a:extLst>
          </p:cNvPr>
          <p:cNvSpPr>
            <a:spLocks noGrp="1"/>
          </p:cNvSpPr>
          <p:nvPr>
            <p:ph type="title"/>
          </p:nvPr>
        </p:nvSpPr>
        <p:spPr>
          <a:xfrm>
            <a:off x="1335449" y="685800"/>
            <a:ext cx="3230616" cy="5538019"/>
          </a:xfrm>
        </p:spPr>
        <p:txBody>
          <a:bodyPr>
            <a:normAutofit/>
          </a:bodyPr>
          <a:lstStyle/>
          <a:p>
            <a:r>
              <a:rPr lang="en-US" sz="3100" b="1" dirty="0"/>
              <a:t>First Half FY 2019  Performance Aligned with Strategic Objectives</a:t>
            </a:r>
          </a:p>
        </p:txBody>
      </p:sp>
      <p:graphicFrame>
        <p:nvGraphicFramePr>
          <p:cNvPr id="20" name="Content Placeholder 2"/>
          <p:cNvGraphicFramePr>
            <a:graphicFrameLocks noGrp="1"/>
          </p:cNvGraphicFramePr>
          <p:nvPr>
            <p:ph idx="1"/>
            <p:extLst>
              <p:ext uri="{D42A27DB-BD31-4B8C-83A1-F6EECF244321}">
                <p14:modId xmlns:p14="http://schemas.microsoft.com/office/powerpoint/2010/main" val="3930438707"/>
              </p:ext>
            </p:extLst>
          </p:nvPr>
        </p:nvGraphicFramePr>
        <p:xfrm>
          <a:off x="4815856" y="1235144"/>
          <a:ext cx="7152608" cy="3753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633D711-FB5A-42ED-A80D-52AC873A7C05}"/>
              </a:ext>
            </a:extLst>
          </p:cNvPr>
          <p:cNvSpPr>
            <a:spLocks noGrp="1"/>
          </p:cNvSpPr>
          <p:nvPr>
            <p:ph type="sldNum" sz="quarter" idx="12"/>
          </p:nvPr>
        </p:nvSpPr>
        <p:spPr>
          <a:xfrm>
            <a:off x="10951856" y="6395236"/>
            <a:ext cx="551167" cy="365125"/>
          </a:xfrm>
        </p:spPr>
        <p:txBody>
          <a:bodyPr>
            <a:normAutofit/>
          </a:bodyPr>
          <a:lstStyle/>
          <a:p>
            <a:pPr>
              <a:spcAft>
                <a:spcPts val="600"/>
              </a:spcAft>
            </a:pPr>
            <a:fld id="{6D22F896-40B5-4ADD-8801-0D06FADFA095}" type="slidenum">
              <a:rPr lang="en-US" sz="1600" smtClean="0"/>
              <a:pPr>
                <a:spcAft>
                  <a:spcPts val="600"/>
                </a:spcAft>
              </a:pPr>
              <a:t>4</a:t>
            </a:fld>
            <a:endParaRPr lang="en-US" sz="1600" dirty="0"/>
          </a:p>
        </p:txBody>
      </p:sp>
      <p:pic>
        <p:nvPicPr>
          <p:cNvPr id="6" name="Picture 5">
            <a:extLst>
              <a:ext uri="{FF2B5EF4-FFF2-40B4-BE49-F238E27FC236}">
                <a16:creationId xmlns:a16="http://schemas.microsoft.com/office/drawing/2014/main" id="{023CCB97-A4F8-49F3-A990-0EC6FBD40C38}"/>
              </a:ext>
            </a:extLst>
          </p:cNvPr>
          <p:cNvPicPr>
            <a:picLocks noChangeAspect="1"/>
          </p:cNvPicPr>
          <p:nvPr/>
        </p:nvPicPr>
        <p:blipFill>
          <a:blip r:embed="rId8"/>
          <a:stretch>
            <a:fillRect/>
          </a:stretch>
        </p:blipFill>
        <p:spPr>
          <a:xfrm>
            <a:off x="6316292" y="6162024"/>
            <a:ext cx="4151736" cy="365792"/>
          </a:xfrm>
          <a:prstGeom prst="rect">
            <a:avLst/>
          </a:prstGeom>
        </p:spPr>
      </p:pic>
      <p:pic>
        <p:nvPicPr>
          <p:cNvPr id="7" name="Picture 6">
            <a:extLst>
              <a:ext uri="{FF2B5EF4-FFF2-40B4-BE49-F238E27FC236}">
                <a16:creationId xmlns:a16="http://schemas.microsoft.com/office/drawing/2014/main" id="{ED523428-7B57-4280-AD8C-D437686C60D6}"/>
              </a:ext>
            </a:extLst>
          </p:cNvPr>
          <p:cNvPicPr>
            <a:picLocks noChangeAspect="1"/>
          </p:cNvPicPr>
          <p:nvPr/>
        </p:nvPicPr>
        <p:blipFill>
          <a:blip r:embed="rId9"/>
          <a:stretch>
            <a:fillRect/>
          </a:stretch>
        </p:blipFill>
        <p:spPr>
          <a:xfrm>
            <a:off x="5138266" y="5978996"/>
            <a:ext cx="2570439" cy="661684"/>
          </a:xfrm>
          <a:prstGeom prst="rect">
            <a:avLst/>
          </a:prstGeom>
        </p:spPr>
      </p:pic>
    </p:spTree>
    <p:extLst>
      <p:ext uri="{BB962C8B-B14F-4D97-AF65-F5344CB8AC3E}">
        <p14:creationId xmlns:p14="http://schemas.microsoft.com/office/powerpoint/2010/main" val="313008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DC2889-82D1-413D-BD3C-918F93895206}"/>
              </a:ext>
            </a:extLst>
          </p:cNvPr>
          <p:cNvPicPr>
            <a:picLocks noChangeAspect="1"/>
          </p:cNvPicPr>
          <p:nvPr/>
        </p:nvPicPr>
        <p:blipFill>
          <a:blip r:embed="rId2"/>
          <a:stretch>
            <a:fillRect/>
          </a:stretch>
        </p:blipFill>
        <p:spPr>
          <a:xfrm>
            <a:off x="7502766" y="3343078"/>
            <a:ext cx="4368263" cy="3343254"/>
          </a:xfrm>
          <a:prstGeom prst="rect">
            <a:avLst/>
          </a:prstGeom>
        </p:spPr>
      </p:pic>
      <p:sp>
        <p:nvSpPr>
          <p:cNvPr id="2" name="Title 1">
            <a:extLst>
              <a:ext uri="{FF2B5EF4-FFF2-40B4-BE49-F238E27FC236}">
                <a16:creationId xmlns:a16="http://schemas.microsoft.com/office/drawing/2014/main" id="{C8557B76-9464-4CFD-B542-F305650E8256}"/>
              </a:ext>
            </a:extLst>
          </p:cNvPr>
          <p:cNvSpPr>
            <a:spLocks noGrp="1"/>
          </p:cNvSpPr>
          <p:nvPr>
            <p:ph type="title"/>
          </p:nvPr>
        </p:nvSpPr>
        <p:spPr>
          <a:xfrm>
            <a:off x="1227790" y="271352"/>
            <a:ext cx="5650602" cy="1400530"/>
          </a:xfrm>
        </p:spPr>
        <p:txBody>
          <a:bodyPr vert="horz" lIns="91440" tIns="45720" rIns="91440" bIns="45720" rtlCol="0">
            <a:normAutofit/>
          </a:bodyPr>
          <a:lstStyle/>
          <a:p>
            <a:r>
              <a:rPr lang="en-US" dirty="0"/>
              <a:t>Revenue Diversification </a:t>
            </a:r>
          </a:p>
        </p:txBody>
      </p:sp>
      <p:sp>
        <p:nvSpPr>
          <p:cNvPr id="43" name="Content Placeholder 42"/>
          <p:cNvSpPr>
            <a:spLocks noGrp="1"/>
          </p:cNvSpPr>
          <p:nvPr>
            <p:ph idx="1"/>
          </p:nvPr>
        </p:nvSpPr>
        <p:spPr>
          <a:xfrm>
            <a:off x="1553311" y="1684188"/>
            <a:ext cx="4788490" cy="4083566"/>
          </a:xfrm>
        </p:spPr>
        <p:txBody>
          <a:bodyPr anchor="t">
            <a:normAutofit/>
          </a:bodyPr>
          <a:lstStyle/>
          <a:p>
            <a:pPr>
              <a:spcBef>
                <a:spcPts val="1200"/>
              </a:spcBef>
              <a:spcAft>
                <a:spcPts val="1200"/>
              </a:spcAft>
            </a:pPr>
            <a:r>
              <a:rPr lang="en-US" sz="1800" dirty="0">
                <a:latin typeface="Arial" panose="020B0604020202020204" pitchFamily="34" charset="0"/>
                <a:cs typeface="Arial" panose="020B0604020202020204" pitchFamily="34" charset="0"/>
              </a:rPr>
              <a:t>In 2010  Economic Development (Facilities Management, Home Health, Manufacturing) made up 93% of our total revenue</a:t>
            </a:r>
            <a:endParaRPr lang="en-US" sz="1800" dirty="0">
              <a:highlight>
                <a:srgbClr val="FFFF00"/>
              </a:highlight>
              <a:latin typeface="Arial" panose="020B0604020202020204" pitchFamily="34" charset="0"/>
              <a:cs typeface="Arial" panose="020B0604020202020204" pitchFamily="34" charset="0"/>
            </a:endParaRPr>
          </a:p>
          <a:p>
            <a:pPr>
              <a:spcBef>
                <a:spcPts val="1200"/>
              </a:spcBef>
              <a:spcAft>
                <a:spcPts val="1200"/>
              </a:spcAft>
            </a:pPr>
            <a:r>
              <a:rPr lang="en-US" sz="1800" dirty="0">
                <a:latin typeface="Arial" panose="020B0604020202020204" pitchFamily="34" charset="0"/>
                <a:cs typeface="Arial" panose="020B0604020202020204" pitchFamily="34" charset="0"/>
              </a:rPr>
              <a:t>FY 2019 Economic Development represented 38% of our total revenue, well-balanced by Workforce Development (31%) and Occupational Health (23%)</a:t>
            </a:r>
          </a:p>
          <a:p>
            <a:pPr>
              <a:spcBef>
                <a:spcPts val="1200"/>
              </a:spcBef>
              <a:spcAft>
                <a:spcPts val="1200"/>
              </a:spcAft>
            </a:pPr>
            <a:r>
              <a:rPr lang="en-US" sz="1800" dirty="0">
                <a:latin typeface="Arial" panose="020B0604020202020204" pitchFamily="34" charset="0"/>
                <a:cs typeface="Arial" panose="020B0604020202020204" pitchFamily="34" charset="0"/>
              </a:rPr>
              <a:t>Revenues increased more than 300% during the 2010-2019 period, with growth in all Practice Areas</a:t>
            </a:r>
          </a:p>
        </p:txBody>
      </p:sp>
      <p:sp>
        <p:nvSpPr>
          <p:cNvPr id="3" name="Slide Number Placeholder 2">
            <a:extLst>
              <a:ext uri="{FF2B5EF4-FFF2-40B4-BE49-F238E27FC236}">
                <a16:creationId xmlns:a16="http://schemas.microsoft.com/office/drawing/2014/main" id="{40DF2C83-C71C-4B4A-8220-A07EC0101143}"/>
              </a:ext>
            </a:extLst>
          </p:cNvPr>
          <p:cNvSpPr>
            <a:spLocks noGrp="1"/>
          </p:cNvSpPr>
          <p:nvPr>
            <p:ph type="sldNum" sz="quarter" idx="12"/>
          </p:nvPr>
        </p:nvSpPr>
        <p:spPr>
          <a:xfrm>
            <a:off x="11420860" y="6256400"/>
            <a:ext cx="551167" cy="365125"/>
          </a:xfrm>
        </p:spPr>
        <p:txBody>
          <a:bodyPr/>
          <a:lstStyle/>
          <a:p>
            <a:fld id="{6D22F896-40B5-4ADD-8801-0D06FADFA095}" type="slidenum">
              <a:rPr lang="en-US" sz="1100" smtClean="0"/>
              <a:t>5</a:t>
            </a:fld>
            <a:endParaRPr lang="en-US" sz="1100" dirty="0"/>
          </a:p>
        </p:txBody>
      </p:sp>
      <p:pic>
        <p:nvPicPr>
          <p:cNvPr id="12" name="Picture 11">
            <a:extLst>
              <a:ext uri="{FF2B5EF4-FFF2-40B4-BE49-F238E27FC236}">
                <a16:creationId xmlns:a16="http://schemas.microsoft.com/office/drawing/2014/main" id="{79F151EA-896E-4712-85A9-341736D3A40B}"/>
              </a:ext>
            </a:extLst>
          </p:cNvPr>
          <p:cNvPicPr>
            <a:picLocks noChangeAspect="1"/>
          </p:cNvPicPr>
          <p:nvPr/>
        </p:nvPicPr>
        <p:blipFill>
          <a:blip r:embed="rId3"/>
          <a:stretch>
            <a:fillRect/>
          </a:stretch>
        </p:blipFill>
        <p:spPr>
          <a:xfrm>
            <a:off x="7342659" y="88377"/>
            <a:ext cx="4818501" cy="3237880"/>
          </a:xfrm>
          <a:prstGeom prst="rect">
            <a:avLst/>
          </a:prstGeom>
        </p:spPr>
      </p:pic>
      <p:sp>
        <p:nvSpPr>
          <p:cNvPr id="4" name="Rectangle 3">
            <a:extLst>
              <a:ext uri="{FF2B5EF4-FFF2-40B4-BE49-F238E27FC236}">
                <a16:creationId xmlns:a16="http://schemas.microsoft.com/office/drawing/2014/main" id="{9DFF2C21-FC11-402C-8645-4FB6C0836F51}"/>
              </a:ext>
            </a:extLst>
          </p:cNvPr>
          <p:cNvSpPr/>
          <p:nvPr/>
        </p:nvSpPr>
        <p:spPr>
          <a:xfrm>
            <a:off x="6630925" y="2504115"/>
            <a:ext cx="1743681" cy="785446"/>
          </a:xfrm>
          <a:prstGeom prst="rect">
            <a:avLst/>
          </a:prstGeom>
          <a:gradFill>
            <a:gsLst>
              <a:gs pos="53000">
                <a:schemeClr val="bg1">
                  <a:lumMod val="75000"/>
                </a:schemeClr>
              </a:gs>
              <a:gs pos="100000">
                <a:schemeClr val="tx1"/>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1</a:t>
            </a:r>
            <a:r>
              <a:rPr lang="en-US" sz="1600" baseline="30000" dirty="0">
                <a:solidFill>
                  <a:schemeClr val="tx1"/>
                </a:solidFill>
                <a:latin typeface="Arial" panose="020B0604020202020204" pitchFamily="34" charset="0"/>
                <a:cs typeface="Arial" panose="020B0604020202020204" pitchFamily="34" charset="0"/>
              </a:rPr>
              <a:t>st</a:t>
            </a:r>
            <a:r>
              <a:rPr lang="en-US" sz="1600" dirty="0">
                <a:solidFill>
                  <a:schemeClr val="tx1"/>
                </a:solidFill>
                <a:latin typeface="Arial" panose="020B0604020202020204" pitchFamily="34" charset="0"/>
                <a:cs typeface="Arial" panose="020B0604020202020204" pitchFamily="34" charset="0"/>
              </a:rPr>
              <a:t> Half 2010</a:t>
            </a:r>
          </a:p>
          <a:p>
            <a:pPr algn="ctr"/>
            <a:r>
              <a:rPr lang="en-US" sz="1600" b="1" dirty="0">
                <a:solidFill>
                  <a:schemeClr val="tx1"/>
                </a:solidFill>
                <a:latin typeface="Arial" panose="020B0604020202020204" pitchFamily="34" charset="0"/>
                <a:cs typeface="Arial" panose="020B0604020202020204" pitchFamily="34" charset="0"/>
              </a:rPr>
              <a:t>$35.9MM</a:t>
            </a:r>
          </a:p>
        </p:txBody>
      </p:sp>
      <p:sp>
        <p:nvSpPr>
          <p:cNvPr id="11" name="Rectangle 10">
            <a:extLst>
              <a:ext uri="{FF2B5EF4-FFF2-40B4-BE49-F238E27FC236}">
                <a16:creationId xmlns:a16="http://schemas.microsoft.com/office/drawing/2014/main" id="{8860AAFA-12FA-4A66-A0CC-EC7F8F16F930}"/>
              </a:ext>
            </a:extLst>
          </p:cNvPr>
          <p:cNvSpPr/>
          <p:nvPr/>
        </p:nvSpPr>
        <p:spPr>
          <a:xfrm>
            <a:off x="6630925" y="5836079"/>
            <a:ext cx="1860911" cy="785446"/>
          </a:xfrm>
          <a:prstGeom prst="rect">
            <a:avLst/>
          </a:prstGeom>
          <a:gradFill>
            <a:gsLst>
              <a:gs pos="53000">
                <a:schemeClr val="bg1">
                  <a:lumMod val="75000"/>
                </a:schemeClr>
              </a:gs>
              <a:gs pos="100000">
                <a:schemeClr val="tx1"/>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1</a:t>
            </a:r>
            <a:r>
              <a:rPr lang="en-US" sz="1600" baseline="30000" dirty="0">
                <a:solidFill>
                  <a:schemeClr val="tx1"/>
                </a:solidFill>
                <a:latin typeface="Arial" panose="020B0604020202020204" pitchFamily="34" charset="0"/>
                <a:cs typeface="Arial" panose="020B0604020202020204" pitchFamily="34" charset="0"/>
              </a:rPr>
              <a:t>st</a:t>
            </a:r>
            <a:r>
              <a:rPr lang="en-US" sz="1600" dirty="0">
                <a:solidFill>
                  <a:schemeClr val="tx1"/>
                </a:solidFill>
                <a:latin typeface="Arial" panose="020B0604020202020204" pitchFamily="34" charset="0"/>
                <a:cs typeface="Arial" panose="020B0604020202020204" pitchFamily="34" charset="0"/>
              </a:rPr>
              <a:t> Half 2019 </a:t>
            </a:r>
            <a:r>
              <a:rPr lang="en-US" sz="1600" b="1" dirty="0">
                <a:solidFill>
                  <a:schemeClr val="tx1"/>
                </a:solidFill>
                <a:latin typeface="Arial" panose="020B0604020202020204" pitchFamily="34" charset="0"/>
                <a:cs typeface="Arial" panose="020B0604020202020204" pitchFamily="34" charset="0"/>
              </a:rPr>
              <a:t>$145.3MM</a:t>
            </a:r>
          </a:p>
        </p:txBody>
      </p:sp>
    </p:spTree>
    <p:extLst>
      <p:ext uri="{BB962C8B-B14F-4D97-AF65-F5344CB8AC3E}">
        <p14:creationId xmlns:p14="http://schemas.microsoft.com/office/powerpoint/2010/main" val="426300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11"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2"/>
            <a:ext cx="8005382"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42930" y="0"/>
            <a:ext cx="2436813" cy="6858001"/>
            <a:chOff x="1320800" y="0"/>
            <a:chExt cx="2436813" cy="6858001"/>
          </a:xfrm>
        </p:grpSpPr>
        <p:sp>
          <p:nvSpPr>
            <p:cNvPr id="14"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4335FA3-A749-4F0C-9B1A-976E08863A11}"/>
              </a:ext>
            </a:extLst>
          </p:cNvPr>
          <p:cNvSpPr>
            <a:spLocks noGrp="1"/>
          </p:cNvSpPr>
          <p:nvPr>
            <p:ph type="title"/>
          </p:nvPr>
        </p:nvSpPr>
        <p:spPr>
          <a:xfrm>
            <a:off x="8341910" y="1023257"/>
            <a:ext cx="3235083" cy="4767943"/>
          </a:xfrm>
          <a:effectLst/>
        </p:spPr>
        <p:txBody>
          <a:bodyPr anchor="ctr">
            <a:normAutofit/>
          </a:bodyPr>
          <a:lstStyle/>
          <a:p>
            <a:pPr algn="l"/>
            <a:r>
              <a:rPr lang="en-US" b="1" dirty="0">
                <a:solidFill>
                  <a:srgbClr val="000000"/>
                </a:solidFill>
              </a:rPr>
              <a:t>Key Areas of Focus </a:t>
            </a:r>
          </a:p>
        </p:txBody>
      </p:sp>
      <p:sp>
        <p:nvSpPr>
          <p:cNvPr id="3" name="Content Placeholder 2">
            <a:extLst>
              <a:ext uri="{FF2B5EF4-FFF2-40B4-BE49-F238E27FC236}">
                <a16:creationId xmlns:a16="http://schemas.microsoft.com/office/drawing/2014/main" id="{D46FA5A1-4BAF-4B37-A102-AE289D7D2007}"/>
              </a:ext>
            </a:extLst>
          </p:cNvPr>
          <p:cNvSpPr>
            <a:spLocks noGrp="1"/>
          </p:cNvSpPr>
          <p:nvPr>
            <p:ph idx="1"/>
          </p:nvPr>
        </p:nvSpPr>
        <p:spPr>
          <a:xfrm>
            <a:off x="645803" y="1560585"/>
            <a:ext cx="6292364" cy="4767944"/>
          </a:xfrm>
        </p:spPr>
        <p:txBody>
          <a:bodyPr anchor="ctr">
            <a:normAutofit lnSpcReduction="10000"/>
          </a:bodyPr>
          <a:lstStyle/>
          <a:p>
            <a:pPr marL="457200" indent="-457200">
              <a:buFont typeface="+mj-lt"/>
              <a:buAutoNum type="arabicPeriod"/>
            </a:pPr>
            <a:r>
              <a:rPr lang="en-US" b="1" dirty="0"/>
              <a:t>Provided Services To 150,000 Children, Youth and Adults </a:t>
            </a:r>
          </a:p>
          <a:p>
            <a:pPr marL="457200" indent="-457200">
              <a:buFont typeface="+mj-lt"/>
              <a:buAutoNum type="arabicPeriod"/>
            </a:pPr>
            <a:r>
              <a:rPr lang="en-US" b="1" dirty="0"/>
              <a:t>Expanded Key Areas of Focus:</a:t>
            </a:r>
          </a:p>
          <a:p>
            <a:pPr lvl="1"/>
            <a:r>
              <a:rPr lang="en-US" sz="1800" b="1" dirty="0"/>
              <a:t>Early Childhood Services </a:t>
            </a:r>
          </a:p>
          <a:p>
            <a:pPr lvl="1"/>
            <a:r>
              <a:rPr lang="en-US" sz="1800" b="1" dirty="0"/>
              <a:t>Criminal Justice</a:t>
            </a:r>
          </a:p>
          <a:p>
            <a:pPr lvl="1"/>
            <a:r>
              <a:rPr lang="en-US" sz="1800" b="1" dirty="0"/>
              <a:t>Managed Care Contracts</a:t>
            </a:r>
          </a:p>
          <a:p>
            <a:pPr lvl="1"/>
            <a:r>
              <a:rPr lang="en-US" sz="1800" b="1" dirty="0"/>
              <a:t>Substance Use Disorder </a:t>
            </a:r>
          </a:p>
          <a:p>
            <a:pPr lvl="1"/>
            <a:r>
              <a:rPr lang="en-US" sz="1800" b="1" dirty="0"/>
              <a:t>Employment of People With Disabilities </a:t>
            </a:r>
          </a:p>
          <a:p>
            <a:pPr marL="457200" indent="-457200">
              <a:buFont typeface="+mj-lt"/>
              <a:buAutoNum type="arabicPeriod"/>
            </a:pPr>
            <a:r>
              <a:rPr lang="en-US" b="1" dirty="0"/>
              <a:t>International Growth and Expansion </a:t>
            </a:r>
          </a:p>
          <a:p>
            <a:pPr marL="457200" indent="-457200">
              <a:buFont typeface="+mj-lt"/>
              <a:buAutoNum type="arabicPeriod"/>
            </a:pPr>
            <a:r>
              <a:rPr lang="en-US" b="1" dirty="0"/>
              <a:t>Continued Expansion of Technology to serve more people and enhance impact. </a:t>
            </a:r>
          </a:p>
          <a:p>
            <a:pPr marL="0" indent="0">
              <a:buNone/>
            </a:pPr>
            <a:endParaRPr lang="en-US" b="1" dirty="0"/>
          </a:p>
          <a:p>
            <a:endParaRPr lang="en-US" b="1" dirty="0"/>
          </a:p>
          <a:p>
            <a:endParaRPr lang="en-US" b="1" dirty="0"/>
          </a:p>
        </p:txBody>
      </p:sp>
      <p:sp>
        <p:nvSpPr>
          <p:cNvPr id="4" name="Slide Number Placeholder 3">
            <a:extLst>
              <a:ext uri="{FF2B5EF4-FFF2-40B4-BE49-F238E27FC236}">
                <a16:creationId xmlns:a16="http://schemas.microsoft.com/office/drawing/2014/main" id="{AE53F44B-6608-4EE2-B068-09083FEAE492}"/>
              </a:ext>
            </a:extLst>
          </p:cNvPr>
          <p:cNvSpPr>
            <a:spLocks noGrp="1"/>
          </p:cNvSpPr>
          <p:nvPr>
            <p:ph type="sldNum" sz="quarter" idx="12"/>
          </p:nvPr>
        </p:nvSpPr>
        <p:spPr>
          <a:xfrm>
            <a:off x="10951856" y="5867131"/>
            <a:ext cx="551167" cy="365125"/>
          </a:xfrm>
        </p:spPr>
        <p:txBody>
          <a:bodyPr anchor="ctr">
            <a:normAutofit/>
          </a:bodyPr>
          <a:lstStyle/>
          <a:p>
            <a:pPr>
              <a:spcAft>
                <a:spcPts val="600"/>
              </a:spcAft>
            </a:pPr>
            <a:fld id="{6D22F896-40B5-4ADD-8801-0D06FADFA095}" type="slidenum">
              <a:rPr lang="en-US">
                <a:solidFill>
                  <a:srgbClr val="000000"/>
                </a:solidFill>
              </a:rPr>
              <a:pPr>
                <a:spcAft>
                  <a:spcPts val="600"/>
                </a:spcAft>
              </a:pPr>
              <a:t>6</a:t>
            </a:fld>
            <a:endParaRPr lang="en-US">
              <a:solidFill>
                <a:srgbClr val="000000"/>
              </a:solidFill>
            </a:endParaRPr>
          </a:p>
        </p:txBody>
      </p:sp>
    </p:spTree>
    <p:extLst>
      <p:ext uri="{BB962C8B-B14F-4D97-AF65-F5344CB8AC3E}">
        <p14:creationId xmlns:p14="http://schemas.microsoft.com/office/powerpoint/2010/main" val="98003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FA3-A749-4F0C-9B1A-976E08863A11}"/>
              </a:ext>
            </a:extLst>
          </p:cNvPr>
          <p:cNvSpPr>
            <a:spLocks noGrp="1"/>
          </p:cNvSpPr>
          <p:nvPr>
            <p:ph type="title"/>
          </p:nvPr>
        </p:nvSpPr>
        <p:spPr>
          <a:xfrm>
            <a:off x="1616287" y="355863"/>
            <a:ext cx="10018713" cy="728219"/>
          </a:xfrm>
          <a:solidFill>
            <a:srgbClr val="0070C0"/>
          </a:solidFill>
        </p:spPr>
        <p:txBody>
          <a:bodyPr>
            <a:noAutofit/>
          </a:bodyPr>
          <a:lstStyle/>
          <a:p>
            <a:r>
              <a:rPr lang="en-US" sz="3200" dirty="0">
                <a:solidFill>
                  <a:schemeClr val="bg1"/>
                </a:solidFill>
              </a:rPr>
              <a:t>Highlights First Half FY 2019: </a:t>
            </a:r>
            <a:r>
              <a:rPr lang="en-US" sz="3200" dirty="0">
                <a:solidFill>
                  <a:srgbClr val="FF0000"/>
                </a:solidFill>
              </a:rPr>
              <a:t> </a:t>
            </a:r>
            <a:r>
              <a:rPr lang="en-US" sz="3200" dirty="0">
                <a:solidFill>
                  <a:schemeClr val="bg1"/>
                </a:solidFill>
              </a:rPr>
              <a:t>KEY AREAS OF FOCUS</a:t>
            </a:r>
          </a:p>
        </p:txBody>
      </p:sp>
      <p:sp>
        <p:nvSpPr>
          <p:cNvPr id="3" name="Content Placeholder 2">
            <a:extLst>
              <a:ext uri="{FF2B5EF4-FFF2-40B4-BE49-F238E27FC236}">
                <a16:creationId xmlns:a16="http://schemas.microsoft.com/office/drawing/2014/main" id="{D46FA5A1-4BAF-4B37-A102-AE289D7D2007}"/>
              </a:ext>
            </a:extLst>
          </p:cNvPr>
          <p:cNvSpPr>
            <a:spLocks noGrp="1"/>
          </p:cNvSpPr>
          <p:nvPr>
            <p:ph idx="1"/>
          </p:nvPr>
        </p:nvSpPr>
        <p:spPr>
          <a:xfrm>
            <a:off x="1713697" y="1168924"/>
            <a:ext cx="10478303" cy="5689076"/>
          </a:xfrm>
        </p:spPr>
        <p:txBody>
          <a:bodyPr>
            <a:normAutofit lnSpcReduction="10000"/>
          </a:bodyPr>
          <a:lstStyle/>
          <a:p>
            <a:r>
              <a:rPr lang="en-US" b="1" dirty="0"/>
              <a:t>Early Childhood Services </a:t>
            </a:r>
          </a:p>
          <a:p>
            <a:pPr lvl="1"/>
            <a:r>
              <a:rPr lang="en-US" sz="1800" dirty="0"/>
              <a:t>Served 3500 children and youth with disabilities ages 0-14  (2904 children 0-6 y/o)  preparing them to enter school and graduate from high school</a:t>
            </a:r>
          </a:p>
          <a:p>
            <a:pPr lvl="1"/>
            <a:r>
              <a:rPr lang="en-US" sz="1800" dirty="0"/>
              <a:t>Over 3000 youth were impacted through our partnership with the Rhode Island Department of Education—helping teachers learn how to prepare youth with disabilities to transition to college and careers.</a:t>
            </a:r>
          </a:p>
          <a:p>
            <a:r>
              <a:rPr lang="en-US" sz="2000" dirty="0"/>
              <a:t>Expanded work with the </a:t>
            </a:r>
            <a:r>
              <a:rPr lang="en-US" b="1" dirty="0"/>
              <a:t>Criminal Justice Population </a:t>
            </a:r>
            <a:r>
              <a:rPr lang="en-US" sz="2000" dirty="0"/>
              <a:t>offering housing and employment services for the justice involved.   This is in addition to our Women’s Project and our work inside Rikers Island that supports successful transition to the community through work readiness, job placement and coordination across multiple systems and providers.   </a:t>
            </a:r>
          </a:p>
          <a:p>
            <a:pPr lvl="1"/>
            <a:r>
              <a:rPr lang="en-US" sz="1900" dirty="0"/>
              <a:t>We are currently serving 2,667 individuals with justice involvement annually spanning multiple programs across three companies of  The Fedcap Group: Wildcat, Fedcap, Inc., and Fedcap Rehabilitation Services.</a:t>
            </a:r>
          </a:p>
          <a:p>
            <a:r>
              <a:rPr lang="en-US" sz="2000" dirty="0"/>
              <a:t>Awarded </a:t>
            </a:r>
            <a:r>
              <a:rPr lang="en-US" b="1" dirty="0"/>
              <a:t>Managed Care Contracts </a:t>
            </a:r>
            <a:r>
              <a:rPr lang="en-US" sz="2000" dirty="0"/>
              <a:t>– In New Hampshire, Texas and New York</a:t>
            </a:r>
          </a:p>
          <a:p>
            <a:r>
              <a:rPr lang="en-US" sz="2000" dirty="0"/>
              <a:t>Won new contracts focusing on employment as part of our holistic efforts to combat the opioid crisis and other </a:t>
            </a:r>
            <a:r>
              <a:rPr lang="en-US" b="1" dirty="0"/>
              <a:t>Substance Use Disorders</a:t>
            </a:r>
          </a:p>
        </p:txBody>
      </p:sp>
      <p:sp>
        <p:nvSpPr>
          <p:cNvPr id="4" name="Slide Number Placeholder 3">
            <a:extLst>
              <a:ext uri="{FF2B5EF4-FFF2-40B4-BE49-F238E27FC236}">
                <a16:creationId xmlns:a16="http://schemas.microsoft.com/office/drawing/2014/main" id="{AE53F44B-6608-4EE2-B068-09083FEAE492}"/>
              </a:ext>
            </a:extLst>
          </p:cNvPr>
          <p:cNvSpPr>
            <a:spLocks noGrp="1"/>
          </p:cNvSpPr>
          <p:nvPr>
            <p:ph type="sldNum" sz="quarter" idx="12"/>
          </p:nvPr>
        </p:nvSpPr>
        <p:spPr>
          <a:xfrm>
            <a:off x="11083833" y="6137012"/>
            <a:ext cx="551167" cy="365125"/>
          </a:xfrm>
        </p:spPr>
        <p:txBody>
          <a:bodyPr/>
          <a:lstStyle/>
          <a:p>
            <a:fld id="{6D22F896-40B5-4ADD-8801-0D06FADFA095}" type="slidenum">
              <a:rPr lang="en-US" sz="1600" smtClean="0"/>
              <a:pPr/>
              <a:t>7</a:t>
            </a:fld>
            <a:endParaRPr lang="en-US" sz="1600" dirty="0"/>
          </a:p>
        </p:txBody>
      </p:sp>
    </p:spTree>
    <p:extLst>
      <p:ext uri="{BB962C8B-B14F-4D97-AF65-F5344CB8AC3E}">
        <p14:creationId xmlns:p14="http://schemas.microsoft.com/office/powerpoint/2010/main" val="222668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8C2E45-A55D-4C5C-8CBE-5882654ADF50}"/>
              </a:ext>
            </a:extLst>
          </p:cNvPr>
          <p:cNvSpPr>
            <a:spLocks noGrp="1"/>
          </p:cNvSpPr>
          <p:nvPr>
            <p:ph type="title"/>
          </p:nvPr>
        </p:nvSpPr>
        <p:spPr>
          <a:xfrm>
            <a:off x="2007908" y="278092"/>
            <a:ext cx="9144001" cy="1117076"/>
          </a:xfrm>
          <a:solidFill>
            <a:srgbClr val="0070C0"/>
          </a:solidFill>
        </p:spPr>
        <p:txBody>
          <a:bodyPr>
            <a:normAutofit fontScale="90000"/>
          </a:bodyPr>
          <a:lstStyle/>
          <a:p>
            <a:br>
              <a:rPr lang="en-US" sz="3200" b="1" dirty="0">
                <a:solidFill>
                  <a:schemeClr val="bg1"/>
                </a:solidFill>
              </a:rPr>
            </a:br>
            <a:r>
              <a:rPr lang="en-US" sz="3200" b="1" dirty="0">
                <a:solidFill>
                  <a:schemeClr val="bg1"/>
                </a:solidFill>
              </a:rPr>
              <a:t>Key Area of Focus:  Employment of Individuals </a:t>
            </a:r>
            <a:br>
              <a:rPr lang="en-US" sz="3200" b="1" dirty="0">
                <a:solidFill>
                  <a:schemeClr val="bg1"/>
                </a:solidFill>
              </a:rPr>
            </a:br>
            <a:r>
              <a:rPr lang="en-US" sz="3200" b="1" dirty="0">
                <a:solidFill>
                  <a:schemeClr val="bg1"/>
                </a:solidFill>
              </a:rPr>
              <a:t>with Disabilities and Other Barriers </a:t>
            </a:r>
            <a:br>
              <a:rPr lang="en-US" sz="3200" b="1" dirty="0">
                <a:solidFill>
                  <a:schemeClr val="bg1"/>
                </a:solidFill>
              </a:rPr>
            </a:br>
            <a:endParaRPr lang="en-US" sz="3200" b="1" dirty="0">
              <a:solidFill>
                <a:schemeClr val="bg1"/>
              </a:solidFill>
            </a:endParaRPr>
          </a:p>
        </p:txBody>
      </p:sp>
      <p:sp>
        <p:nvSpPr>
          <p:cNvPr id="9" name="Content Placeholder 8">
            <a:extLst>
              <a:ext uri="{FF2B5EF4-FFF2-40B4-BE49-F238E27FC236}">
                <a16:creationId xmlns:a16="http://schemas.microsoft.com/office/drawing/2014/main" id="{25E26895-F99E-4E7A-B6B5-5E924ECD1534}"/>
              </a:ext>
            </a:extLst>
          </p:cNvPr>
          <p:cNvSpPr>
            <a:spLocks noGrp="1"/>
          </p:cNvSpPr>
          <p:nvPr>
            <p:ph idx="1"/>
          </p:nvPr>
        </p:nvSpPr>
        <p:spPr>
          <a:xfrm>
            <a:off x="1036948" y="1665171"/>
            <a:ext cx="5059051" cy="4914738"/>
          </a:xfrm>
        </p:spPr>
        <p:txBody>
          <a:bodyPr anchor="t">
            <a:normAutofit lnSpcReduction="10000"/>
          </a:bodyPr>
          <a:lstStyle/>
          <a:p>
            <a:pPr>
              <a:lnSpc>
                <a:spcPct val="90000"/>
              </a:lnSpc>
            </a:pPr>
            <a:r>
              <a:rPr lang="en-US" dirty="0"/>
              <a:t>Placed </a:t>
            </a:r>
            <a:r>
              <a:rPr lang="en-US" b="1" dirty="0"/>
              <a:t>5946</a:t>
            </a:r>
            <a:r>
              <a:rPr lang="en-US" dirty="0"/>
              <a:t> people with disabilities and other barriers in jobs –</a:t>
            </a:r>
            <a:r>
              <a:rPr lang="en-US" b="1" dirty="0"/>
              <a:t>26% above minimum wage</a:t>
            </a:r>
          </a:p>
          <a:p>
            <a:pPr lvl="1">
              <a:lnSpc>
                <a:spcPct val="90000"/>
              </a:lnSpc>
            </a:pPr>
            <a:r>
              <a:rPr lang="en-US" dirty="0"/>
              <a:t>Employed 1700 individuals with barriers in our own commercial businesses with contracts throughout the eastern seaboard .  Average pay of  $33,700.00</a:t>
            </a:r>
          </a:p>
          <a:p>
            <a:pPr lvl="1">
              <a:lnSpc>
                <a:spcPct val="90000"/>
              </a:lnSpc>
            </a:pPr>
            <a:r>
              <a:rPr lang="en-US" dirty="0"/>
              <a:t>Helped 246 individuals with a criminal justice background find jobs. </a:t>
            </a:r>
          </a:p>
          <a:p>
            <a:pPr lvl="1">
              <a:lnSpc>
                <a:spcPct val="90000"/>
              </a:lnSpc>
            </a:pPr>
            <a:r>
              <a:rPr lang="en-US" dirty="0"/>
              <a:t>Helped 2700 people with physical, intellectual and developmental disabilities find jobs. </a:t>
            </a:r>
          </a:p>
          <a:p>
            <a:pPr lvl="1">
              <a:lnSpc>
                <a:spcPct val="90000"/>
              </a:lnSpc>
            </a:pPr>
            <a:r>
              <a:rPr lang="en-US" dirty="0"/>
              <a:t>Assisted 1300 chronically unemployed individuals obtain stability and employment </a:t>
            </a:r>
          </a:p>
          <a:p>
            <a:pPr>
              <a:lnSpc>
                <a:spcPct val="90000"/>
              </a:lnSpc>
            </a:pPr>
            <a:endParaRPr lang="en-US" sz="2000" dirty="0"/>
          </a:p>
        </p:txBody>
      </p:sp>
      <p:pic>
        <p:nvPicPr>
          <p:cNvPr id="8" name="Picture 7">
            <a:extLst>
              <a:ext uri="{FF2B5EF4-FFF2-40B4-BE49-F238E27FC236}">
                <a16:creationId xmlns:a16="http://schemas.microsoft.com/office/drawing/2014/main" id="{241DFA9D-D8BA-4C65-8362-F5F56D1D4E44}"/>
              </a:ext>
            </a:extLst>
          </p:cNvPr>
          <p:cNvPicPr>
            <a:picLocks noChangeAspect="1"/>
          </p:cNvPicPr>
          <p:nvPr/>
        </p:nvPicPr>
        <p:blipFill>
          <a:blip r:embed="rId2"/>
          <a:stretch>
            <a:fillRect/>
          </a:stretch>
        </p:blipFill>
        <p:spPr>
          <a:xfrm>
            <a:off x="6186704" y="2149312"/>
            <a:ext cx="5873816" cy="311312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4834C055-D7F1-4279-A17E-517A4B5041CE}"/>
              </a:ext>
            </a:extLst>
          </p:cNvPr>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8</a:t>
            </a:fld>
            <a:endParaRPr lang="en-US"/>
          </a:p>
        </p:txBody>
      </p:sp>
    </p:spTree>
    <p:extLst>
      <p:ext uri="{BB962C8B-B14F-4D97-AF65-F5344CB8AC3E}">
        <p14:creationId xmlns:p14="http://schemas.microsoft.com/office/powerpoint/2010/main" val="172010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CB3024F-949E-4650-BD2E-369D2095095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445" r="23603"/>
          <a:stretch/>
        </p:blipFill>
        <p:spPr>
          <a:xfrm>
            <a:off x="6892924" y="10"/>
            <a:ext cx="529907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7EA6D6CB-8016-45AE-B4B6-32697D347661}"/>
              </a:ext>
            </a:extLst>
          </p:cNvPr>
          <p:cNvSpPr>
            <a:spLocks noGrp="1"/>
          </p:cNvSpPr>
          <p:nvPr>
            <p:ph type="title"/>
          </p:nvPr>
        </p:nvSpPr>
        <p:spPr>
          <a:xfrm>
            <a:off x="705381" y="544398"/>
            <a:ext cx="5260680" cy="1752599"/>
          </a:xfrm>
        </p:spPr>
        <p:txBody>
          <a:bodyPr>
            <a:normAutofit/>
          </a:bodyPr>
          <a:lstStyle/>
          <a:p>
            <a:pPr algn="l"/>
            <a:r>
              <a:rPr lang="en-US" dirty="0"/>
              <a:t>International Expansion </a:t>
            </a:r>
          </a:p>
        </p:txBody>
      </p:sp>
      <p:sp>
        <p:nvSpPr>
          <p:cNvPr id="3" name="Content Placeholder 2">
            <a:extLst>
              <a:ext uri="{FF2B5EF4-FFF2-40B4-BE49-F238E27FC236}">
                <a16:creationId xmlns:a16="http://schemas.microsoft.com/office/drawing/2014/main" id="{1E155D8D-E231-4B74-9C3A-0552142B0C89}"/>
              </a:ext>
            </a:extLst>
          </p:cNvPr>
          <p:cNvSpPr>
            <a:spLocks noGrp="1"/>
          </p:cNvSpPr>
          <p:nvPr>
            <p:ph idx="1"/>
          </p:nvPr>
        </p:nvSpPr>
        <p:spPr>
          <a:xfrm>
            <a:off x="317045" y="2543174"/>
            <a:ext cx="6222102" cy="3505201"/>
          </a:xfrm>
        </p:spPr>
        <p:txBody>
          <a:bodyPr>
            <a:normAutofit lnSpcReduction="10000"/>
          </a:bodyPr>
          <a:lstStyle/>
          <a:p>
            <a:r>
              <a:rPr lang="en-US" sz="2800" b="1" dirty="0"/>
              <a:t>Expansion of efforts in the UK serving 7396 people annually</a:t>
            </a:r>
          </a:p>
          <a:p>
            <a:pPr lvl="1"/>
            <a:r>
              <a:rPr lang="en-US" sz="2800" dirty="0"/>
              <a:t>Completed combination  with Kennedy Scott </a:t>
            </a:r>
          </a:p>
          <a:p>
            <a:pPr lvl="1"/>
            <a:r>
              <a:rPr lang="en-US" sz="2800" dirty="0"/>
              <a:t>Establishment of Fedcap Employment</a:t>
            </a:r>
          </a:p>
          <a:p>
            <a:pPr lvl="1"/>
            <a:r>
              <a:rPr lang="en-US" sz="2800" dirty="0"/>
              <a:t>Establishment of Fedcap Scotland </a:t>
            </a:r>
          </a:p>
          <a:p>
            <a:endParaRPr lang="en-US" sz="2800" dirty="0"/>
          </a:p>
          <a:p>
            <a:endParaRPr lang="en-US" sz="2800" dirty="0"/>
          </a:p>
        </p:txBody>
      </p:sp>
      <p:sp>
        <p:nvSpPr>
          <p:cNvPr id="4" name="Slide Number Placeholder 3">
            <a:extLst>
              <a:ext uri="{FF2B5EF4-FFF2-40B4-BE49-F238E27FC236}">
                <a16:creationId xmlns:a16="http://schemas.microsoft.com/office/drawing/2014/main" id="{A06893F7-E56C-4256-BE8E-D570FA9FC07A}"/>
              </a:ext>
            </a:extLst>
          </p:cNvPr>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654738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1349</Words>
  <Application>Microsoft Office PowerPoint</Application>
  <PresentationFormat>Widescreen</PresentationFormat>
  <Paragraphs>161</Paragraphs>
  <Slides>16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Batang</vt:lpstr>
      <vt:lpstr>Arial</vt:lpstr>
      <vt:lpstr>Calibri</vt:lpstr>
      <vt:lpstr>Corbel</vt:lpstr>
      <vt:lpstr>Parallax</vt:lpstr>
      <vt:lpstr>2_Office Theme</vt:lpstr>
      <vt:lpstr>PowerPoint Presentation</vt:lpstr>
      <vt:lpstr>Commitment to Sustainability, Relevance and Impact</vt:lpstr>
      <vt:lpstr>Our Mission  The Fedcap Group is committed to improving the long-term social and economic well-being of the vulnerable and disadvantaged. </vt:lpstr>
      <vt:lpstr>First Half FY 2019  Performance Aligned with Strategic Objectives</vt:lpstr>
      <vt:lpstr>Revenue Diversification </vt:lpstr>
      <vt:lpstr>Key Areas of Focus </vt:lpstr>
      <vt:lpstr>Highlights First Half FY 2019:  KEY AREAS OF FOCUS</vt:lpstr>
      <vt:lpstr> Key Area of Focus:  Employment of Individuals  with Disabilities and Other Barriers  </vt:lpstr>
      <vt:lpstr>International Expansion </vt:lpstr>
      <vt:lpstr>Leverage Technology to Expand Impact </vt:lpstr>
      <vt:lpstr>PowerPoint Presentation</vt:lpstr>
      <vt:lpstr>Capacity to Support Growth and Expansion </vt:lpstr>
      <vt:lpstr>First Half  2019 Financial Review</vt:lpstr>
      <vt:lpstr>Balance Sheet Highlights</vt:lpstr>
      <vt:lpstr>Key Financial Ratios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Lorrie Lutz</dc:creator>
  <cp:lastModifiedBy>Steven Zarnfaller</cp:lastModifiedBy>
  <cp:revision>15</cp:revision>
  <dcterms:created xsi:type="dcterms:W3CDTF">2019-05-28T19:32:28Z</dcterms:created>
  <dcterms:modified xsi:type="dcterms:W3CDTF">2019-05-29T11:55:23Z</dcterms:modified>
</cp:coreProperties>
</file>