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4" r:id="rId1"/>
  </p:sldMasterIdLst>
  <p:notesMasterIdLst>
    <p:notesMasterId r:id="rId23"/>
  </p:notesMasterIdLst>
  <p:sldIdLst>
    <p:sldId id="257" r:id="rId2"/>
    <p:sldId id="261" r:id="rId3"/>
    <p:sldId id="304" r:id="rId4"/>
    <p:sldId id="307" r:id="rId5"/>
    <p:sldId id="298" r:id="rId6"/>
    <p:sldId id="309" r:id="rId7"/>
    <p:sldId id="306" r:id="rId8"/>
    <p:sldId id="333" r:id="rId9"/>
    <p:sldId id="332" r:id="rId10"/>
    <p:sldId id="331" r:id="rId11"/>
    <p:sldId id="270" r:id="rId12"/>
    <p:sldId id="297" r:id="rId13"/>
    <p:sldId id="330" r:id="rId14"/>
    <p:sldId id="350" r:id="rId15"/>
    <p:sldId id="266" r:id="rId16"/>
    <p:sldId id="351" r:id="rId17"/>
    <p:sldId id="352" r:id="rId18"/>
    <p:sldId id="353" r:id="rId19"/>
    <p:sldId id="354" r:id="rId20"/>
    <p:sldId id="355" r:id="rId21"/>
    <p:sldId id="356"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McMahon" initials="CM" lastIdx="12" clrIdx="0">
    <p:extLst>
      <p:ext uri="{19B8F6BF-5375-455C-9EA6-DF929625EA0E}">
        <p15:presenceInfo xmlns:p15="http://schemas.microsoft.com/office/powerpoint/2012/main" userId="S-1-5-21-1894104153-876396936-468409705-4148" providerId="AD"/>
      </p:ext>
    </p:extLst>
  </p:cmAuthor>
  <p:cmAuthor id="2" name="Lorrie Lutz" initials="LL" lastIdx="3" clrIdx="1">
    <p:extLst>
      <p:ext uri="{19B8F6BF-5375-455C-9EA6-DF929625EA0E}">
        <p15:presenceInfo xmlns:p15="http://schemas.microsoft.com/office/powerpoint/2012/main" userId="Lorrie Lut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5FD"/>
    <a:srgbClr val="005654"/>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362" autoAdjust="0"/>
  </p:normalViewPr>
  <p:slideViewPr>
    <p:cSldViewPr snapToGrid="0">
      <p:cViewPr varScale="1">
        <p:scale>
          <a:sx n="79" d="100"/>
          <a:sy n="79" d="100"/>
        </p:scale>
        <p:origin x="188" y="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fedvnx.fedcap.org\Fedcap\Corporate\Accounting\F9%20and%20Other%20Reports\FINANCE_rjanish\Metrics%20That%20Matter\2018%204Q%20MTM\Metrics%20That%20Matters%204Q%202018%20Finance%20Slides_2018-12-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r>
              <a:rPr lang="en-US" sz="2000" dirty="0">
                <a:solidFill>
                  <a:sysClr val="windowText" lastClr="000000"/>
                </a:solidFill>
              </a:rPr>
              <a:t>Year Over Year Trend in Total Served </a:t>
            </a:r>
          </a:p>
        </c:rich>
      </c:tx>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5645145475304121E-2"/>
          <c:y val="0.1426223757622509"/>
          <c:w val="0.89315048906647065"/>
          <c:h val="0.75966820058918583"/>
        </c:manualLayout>
      </c:layout>
      <c:barChart>
        <c:barDir val="col"/>
        <c:grouping val="clustered"/>
        <c:varyColors val="0"/>
        <c:ser>
          <c:idx val="0"/>
          <c:order val="0"/>
          <c:tx>
            <c:strRef>
              <c:f>'Fedcap Group '!$A$2</c:f>
              <c:strCache>
                <c:ptCount val="1"/>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'Fedcap Group '!$B$1:$G$1</c:f>
              <c:numCache>
                <c:formatCode>General</c:formatCode>
                <c:ptCount val="6"/>
                <c:pt idx="0">
                  <c:v>2013</c:v>
                </c:pt>
                <c:pt idx="1">
                  <c:v>2014</c:v>
                </c:pt>
                <c:pt idx="2">
                  <c:v>2015</c:v>
                </c:pt>
                <c:pt idx="3">
                  <c:v>2016</c:v>
                </c:pt>
                <c:pt idx="4">
                  <c:v>2017</c:v>
                </c:pt>
                <c:pt idx="5">
                  <c:v>2018</c:v>
                </c:pt>
              </c:numCache>
            </c:numRef>
          </c:cat>
          <c:val>
            <c:numRef>
              <c:f>'Fedcap Group '!$B$2:$G$2</c:f>
            </c:numRef>
          </c:val>
          <c:extLst>
            <c:ext xmlns:c16="http://schemas.microsoft.com/office/drawing/2014/chart" uri="{C3380CC4-5D6E-409C-BE32-E72D297353CC}">
              <c16:uniqueId val="{00000000-7392-487B-A833-4AE11A2A079C}"/>
            </c:ext>
          </c:extLst>
        </c:ser>
        <c:ser>
          <c:idx val="2"/>
          <c:order val="2"/>
          <c:tx>
            <c:strRef>
              <c:f>'Fedcap Group '!$A$4</c:f>
              <c:strCache>
                <c:ptCount val="1"/>
                <c:pt idx="0">
                  <c:v>Total Served</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'Fedcap Group '!$B$1:$G$1</c:f>
              <c:numCache>
                <c:formatCode>General</c:formatCode>
                <c:ptCount val="6"/>
                <c:pt idx="0">
                  <c:v>2013</c:v>
                </c:pt>
                <c:pt idx="1">
                  <c:v>2014</c:v>
                </c:pt>
                <c:pt idx="2">
                  <c:v>2015</c:v>
                </c:pt>
                <c:pt idx="3">
                  <c:v>2016</c:v>
                </c:pt>
                <c:pt idx="4">
                  <c:v>2017</c:v>
                </c:pt>
                <c:pt idx="5">
                  <c:v>2018</c:v>
                </c:pt>
              </c:numCache>
            </c:numRef>
          </c:cat>
          <c:val>
            <c:numRef>
              <c:f>'Fedcap Group '!$B$4:$G$4</c:f>
              <c:numCache>
                <c:formatCode>#,##0</c:formatCode>
                <c:ptCount val="6"/>
                <c:pt idx="0">
                  <c:v>61344</c:v>
                </c:pt>
                <c:pt idx="1">
                  <c:v>65000</c:v>
                </c:pt>
                <c:pt idx="2">
                  <c:v>67930</c:v>
                </c:pt>
                <c:pt idx="3">
                  <c:v>107413</c:v>
                </c:pt>
                <c:pt idx="4">
                  <c:v>140760</c:v>
                </c:pt>
                <c:pt idx="5">
                  <c:v>320713</c:v>
                </c:pt>
              </c:numCache>
            </c:numRef>
          </c:val>
          <c:extLst>
            <c:ext xmlns:c16="http://schemas.microsoft.com/office/drawing/2014/chart" uri="{C3380CC4-5D6E-409C-BE32-E72D297353CC}">
              <c16:uniqueId val="{00000001-7392-487B-A833-4AE11A2A079C}"/>
            </c:ext>
          </c:extLst>
        </c:ser>
        <c:ser>
          <c:idx val="1"/>
          <c:order val="1"/>
          <c:tx>
            <c:strRef>
              <c:f>'Fedcap Group '!$A$3</c:f>
              <c:strCache>
                <c:ptCount val="1"/>
                <c:pt idx="0">
                  <c:v>Revenue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'Fedcap Group '!$B$1:$G$1</c:f>
              <c:numCache>
                <c:formatCode>General</c:formatCode>
                <c:ptCount val="6"/>
                <c:pt idx="0">
                  <c:v>2013</c:v>
                </c:pt>
                <c:pt idx="1">
                  <c:v>2014</c:v>
                </c:pt>
                <c:pt idx="2">
                  <c:v>2015</c:v>
                </c:pt>
                <c:pt idx="3">
                  <c:v>2016</c:v>
                </c:pt>
                <c:pt idx="4">
                  <c:v>2017</c:v>
                </c:pt>
                <c:pt idx="5">
                  <c:v>2018</c:v>
                </c:pt>
              </c:numCache>
            </c:numRef>
          </c:cat>
          <c:val>
            <c:numRef>
              <c:f>'Fedcap Group '!$B$3:$G$3</c:f>
            </c:numRef>
          </c:val>
          <c:extLst>
            <c:ext xmlns:c16="http://schemas.microsoft.com/office/drawing/2014/chart" uri="{C3380CC4-5D6E-409C-BE32-E72D297353CC}">
              <c16:uniqueId val="{00000002-7392-487B-A833-4AE11A2A079C}"/>
            </c:ext>
          </c:extLst>
        </c:ser>
        <c:dLbls>
          <c:dLblPos val="inEnd"/>
          <c:showLegendKey val="0"/>
          <c:showVal val="1"/>
          <c:showCatName val="0"/>
          <c:showSerName val="0"/>
          <c:showPercent val="0"/>
          <c:showBubbleSize val="0"/>
        </c:dLbls>
        <c:gapWidth val="100"/>
        <c:overlap val="-24"/>
        <c:axId val="1178787488"/>
        <c:axId val="1170495856"/>
      </c:barChart>
      <c:catAx>
        <c:axId val="11787874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1170495856"/>
        <c:crosses val="autoZero"/>
        <c:auto val="1"/>
        <c:lblAlgn val="ctr"/>
        <c:lblOffset val="100"/>
        <c:noMultiLvlLbl val="0"/>
      </c:catAx>
      <c:valAx>
        <c:axId val="117049585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7878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tx2"/>
              </a:solidFill>
              <a:ln w="19050">
                <a:solidFill>
                  <a:schemeClr val="lt1"/>
                </a:solidFill>
              </a:ln>
              <a:effectLst/>
            </c:spPr>
            <c:extLst>
              <c:ext xmlns:c16="http://schemas.microsoft.com/office/drawing/2014/chart" uri="{C3380CC4-5D6E-409C-BE32-E72D297353CC}">
                <c16:uniqueId val="{00000001-8FE4-4453-A1BA-DDE1DCBEAB4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E4-4453-A1BA-DDE1DCBEAB4E}"/>
              </c:ext>
            </c:extLst>
          </c:dPt>
          <c:dPt>
            <c:idx val="2"/>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5-8FE4-4453-A1BA-DDE1DCBEAB4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FE4-4453-A1BA-DDE1DCBEAB4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FE4-4453-A1BA-DDE1DCBEAB4E}"/>
              </c:ext>
            </c:extLst>
          </c:dPt>
          <c:dLbls>
            <c:dLbl>
              <c:idx val="0"/>
              <c:layout>
                <c:manualLayout>
                  <c:x val="-0.21268795567220763"/>
                  <c:y val="-0.18800344584119977"/>
                </c:manualLayout>
              </c:layout>
              <c:spPr>
                <a:noFill/>
                <a:ln>
                  <a:noFill/>
                </a:ln>
                <a:effectLst/>
              </c:spPr>
              <c:txPr>
                <a:bodyPr rot="0" spcFirstLastPara="1" vertOverflow="ellipsis" vert="horz" wrap="square" anchor="ctr" anchorCtr="0"/>
                <a:lstStyle/>
                <a:p>
                  <a:pPr algn="ctr" rtl="0">
                    <a:defRPr lang="en-US"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1329717118693495"/>
                      <c:h val="0.27419878436248096"/>
                    </c:manualLayout>
                  </c15:layout>
                </c:ext>
                <c:ext xmlns:c16="http://schemas.microsoft.com/office/drawing/2014/chart" uri="{C3380CC4-5D6E-409C-BE32-E72D297353CC}">
                  <c16:uniqueId val="{00000001-8FE4-4453-A1BA-DDE1DCBEAB4E}"/>
                </c:ext>
              </c:extLst>
            </c:dLbl>
            <c:dLbl>
              <c:idx val="1"/>
              <c:layout>
                <c:manualLayout>
                  <c:x val="1.3025663458734321E-3"/>
                  <c:y val="0.12432004113520898"/>
                </c:manualLayout>
              </c:layout>
              <c:showLegendKey val="0"/>
              <c:showVal val="1"/>
              <c:showCatName val="1"/>
              <c:showSerName val="0"/>
              <c:showPercent val="0"/>
              <c:showBubbleSize val="0"/>
              <c:extLst>
                <c:ext xmlns:c15="http://schemas.microsoft.com/office/drawing/2012/chart" uri="{CE6537A1-D6FC-4f65-9D91-7224C49458BB}">
                  <c15:layout>
                    <c:manualLayout>
                      <c:w val="0.29637037037037034"/>
                      <c:h val="0.2387914230019493"/>
                    </c:manualLayout>
                  </c15:layout>
                </c:ext>
                <c:ext xmlns:c16="http://schemas.microsoft.com/office/drawing/2014/chart" uri="{C3380CC4-5D6E-409C-BE32-E72D297353CC}">
                  <c16:uniqueId val="{00000003-8FE4-4453-A1BA-DDE1DCBEAB4E}"/>
                </c:ext>
              </c:extLst>
            </c:dLbl>
            <c:dLbl>
              <c:idx val="2"/>
              <c:layout>
                <c:manualLayout>
                  <c:x val="0.10096646252551765"/>
                  <c:y val="0.23815540053107398"/>
                </c:manualLayout>
              </c:layout>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7903966170895304"/>
                      <c:h val="0.16278338014765695"/>
                    </c:manualLayout>
                  </c15:layout>
                </c:ext>
                <c:ext xmlns:c16="http://schemas.microsoft.com/office/drawing/2014/chart" uri="{C3380CC4-5D6E-409C-BE32-E72D297353CC}">
                  <c16:uniqueId val="{00000005-8FE4-4453-A1BA-DDE1DCBEAB4E}"/>
                </c:ext>
              </c:extLst>
            </c:dLbl>
            <c:dLbl>
              <c:idx val="3"/>
              <c:layout>
                <c:manualLayout>
                  <c:x val="-5.1038932633420825E-3"/>
                  <c:y val="-3.0263925342665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FE4-4453-A1BA-DDE1DCBEAB4E}"/>
                </c:ext>
              </c:extLst>
            </c:dLbl>
            <c:dLbl>
              <c:idx val="4"/>
              <c:layout>
                <c:manualLayout>
                  <c:x val="2.0996066530509505E-2"/>
                  <c:y val="1.45676271848997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FE4-4453-A1BA-DDE1DCBEAB4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'Rev LOB (Div)'!$A$11:$A$15</c:f>
              <c:strCache>
                <c:ptCount val="5"/>
                <c:pt idx="0">
                  <c:v>Economic Development</c:v>
                </c:pt>
                <c:pt idx="1">
                  <c:v>Occupational 
Health</c:v>
                </c:pt>
                <c:pt idx="2">
                  <c:v>Workforce Development</c:v>
                </c:pt>
                <c:pt idx="3">
                  <c:v>Education</c:v>
                </c:pt>
                <c:pt idx="4">
                  <c:v>Other</c:v>
                </c:pt>
              </c:strCache>
            </c:strRef>
          </c:cat>
          <c:val>
            <c:numRef>
              <c:f>'Rev LOB (Div)'!$B$11:$B$15</c:f>
              <c:numCache>
                <c:formatCode>0%</c:formatCode>
                <c:ptCount val="5"/>
                <c:pt idx="0">
                  <c:v>0.33418532451555155</c:v>
                </c:pt>
                <c:pt idx="1">
                  <c:v>0.19647691076592744</c:v>
                </c:pt>
                <c:pt idx="2">
                  <c:v>0.4013569241967947</c:v>
                </c:pt>
                <c:pt idx="3">
                  <c:v>3.2038123608559704E-2</c:v>
                </c:pt>
                <c:pt idx="4">
                  <c:v>3.5942716913166743E-2</c:v>
                </c:pt>
              </c:numCache>
            </c:numRef>
          </c:val>
          <c:extLst>
            <c:ext xmlns:c16="http://schemas.microsoft.com/office/drawing/2014/chart" uri="{C3380CC4-5D6E-409C-BE32-E72D297353CC}">
              <c16:uniqueId val="{0000000A-8FE4-4453-A1BA-DDE1DCBEAB4E}"/>
            </c:ext>
          </c:extLst>
        </c:ser>
        <c:dLbls>
          <c:showLegendKey val="0"/>
          <c:showVal val="1"/>
          <c:showCatName val="0"/>
          <c:showSerName val="0"/>
          <c:showPercent val="0"/>
          <c:showBubbleSize val="0"/>
          <c:showLeaderLines val="0"/>
        </c:dLbls>
        <c:firstSliceAng val="90"/>
      </c:pieChart>
      <c:spPr>
        <a:noFill/>
        <a:ln>
          <a:noFill/>
        </a:ln>
        <a:effectLst/>
      </c:spPr>
    </c:plotArea>
    <c:plotVisOnly val="1"/>
    <c:dispBlanksAs val="gap"/>
    <c:showDLblsOverMax val="0"/>
  </c:chart>
  <c:spPr>
    <a:solidFill>
      <a:schemeClr val="bg1">
        <a:lumMod val="75000"/>
      </a:schemeClr>
    </a:solid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CC9FBC-D75E-4294-9E6E-0886273990D7}"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60661D9D-5DE4-49C0-AAA1-4E3DD9077AFF}">
      <dgm:prSet custT="1"/>
      <dgm:spPr>
        <a:solidFill>
          <a:srgbClr val="0070C0"/>
        </a:solidFill>
        <a:ln>
          <a:solidFill>
            <a:schemeClr val="accent1"/>
          </a:solidFill>
        </a:ln>
      </dgm:spPr>
      <dgm:t>
        <a:bodyPr/>
        <a:lstStyle/>
        <a:p>
          <a:r>
            <a:rPr lang="en-US" sz="1600" b="1" dirty="0"/>
            <a:t>Practice Areas Operating within An Integrated Regional Framework:</a:t>
          </a:r>
        </a:p>
      </dgm:t>
    </dgm:pt>
    <dgm:pt modelId="{3FEB1666-F9FF-4AA3-A81F-F3C7677D1CCF}" type="parTrans" cxnId="{2750B0E3-35CB-4F1C-9174-DBFC6C9105D4}">
      <dgm:prSet/>
      <dgm:spPr/>
      <dgm:t>
        <a:bodyPr/>
        <a:lstStyle/>
        <a:p>
          <a:endParaRPr lang="en-US" sz="3200"/>
        </a:p>
      </dgm:t>
    </dgm:pt>
    <dgm:pt modelId="{AC7A2DB4-0A17-4D79-B46F-A41A515E1B24}" type="sibTrans" cxnId="{2750B0E3-35CB-4F1C-9174-DBFC6C9105D4}">
      <dgm:prSet/>
      <dgm:spPr/>
      <dgm:t>
        <a:bodyPr/>
        <a:lstStyle/>
        <a:p>
          <a:endParaRPr lang="en-US" sz="2000"/>
        </a:p>
      </dgm:t>
    </dgm:pt>
    <dgm:pt modelId="{11130330-FA7C-4DD2-B8C5-B5EF1E4D6D11}">
      <dgm:prSet custT="1"/>
      <dgm:spPr/>
      <dgm:t>
        <a:bodyPr/>
        <a:lstStyle/>
        <a:p>
          <a:pPr>
            <a:lnSpc>
              <a:spcPct val="100000"/>
            </a:lnSpc>
          </a:pPr>
          <a:r>
            <a:rPr lang="en-US" sz="1400" dirty="0"/>
            <a:t>Occupational Health</a:t>
          </a:r>
        </a:p>
      </dgm:t>
    </dgm:pt>
    <dgm:pt modelId="{59C85A2E-AB82-4734-8FD0-E6CBA5D4AD4E}" type="parTrans" cxnId="{FBD47068-F1F4-4E04-BACC-D4C089B28DD8}">
      <dgm:prSet/>
      <dgm:spPr/>
      <dgm:t>
        <a:bodyPr/>
        <a:lstStyle/>
        <a:p>
          <a:endParaRPr lang="en-US" sz="3200"/>
        </a:p>
      </dgm:t>
    </dgm:pt>
    <dgm:pt modelId="{85F6F5D6-FC20-4298-9041-BD8FAE2D9A20}" type="sibTrans" cxnId="{FBD47068-F1F4-4E04-BACC-D4C089B28DD8}">
      <dgm:prSet/>
      <dgm:spPr/>
      <dgm:t>
        <a:bodyPr/>
        <a:lstStyle/>
        <a:p>
          <a:endParaRPr lang="en-US" sz="2000"/>
        </a:p>
      </dgm:t>
    </dgm:pt>
    <dgm:pt modelId="{EAB00AD8-0D78-4222-9747-83488A17311C}">
      <dgm:prSet custT="1"/>
      <dgm:spPr/>
      <dgm:t>
        <a:bodyPr/>
        <a:lstStyle/>
        <a:p>
          <a:pPr>
            <a:lnSpc>
              <a:spcPct val="100000"/>
            </a:lnSpc>
          </a:pPr>
          <a:r>
            <a:rPr lang="en-US" sz="1400" dirty="0"/>
            <a:t>Workforce Development    </a:t>
          </a:r>
        </a:p>
      </dgm:t>
    </dgm:pt>
    <dgm:pt modelId="{F452CA76-0673-4669-8E98-3001DCE885A7}" type="parTrans" cxnId="{4C0AF4B3-1260-4D2D-A5D0-D60BE6DD41A6}">
      <dgm:prSet/>
      <dgm:spPr/>
      <dgm:t>
        <a:bodyPr/>
        <a:lstStyle/>
        <a:p>
          <a:endParaRPr lang="en-US" sz="3200"/>
        </a:p>
      </dgm:t>
    </dgm:pt>
    <dgm:pt modelId="{76072ABD-0D1E-4DE8-BE18-251D75954398}" type="sibTrans" cxnId="{4C0AF4B3-1260-4D2D-A5D0-D60BE6DD41A6}">
      <dgm:prSet/>
      <dgm:spPr/>
      <dgm:t>
        <a:bodyPr/>
        <a:lstStyle/>
        <a:p>
          <a:endParaRPr lang="en-US" sz="2000"/>
        </a:p>
      </dgm:t>
    </dgm:pt>
    <dgm:pt modelId="{4272D341-84D1-4AAB-9551-83E4FABD057A}">
      <dgm:prSet custT="1"/>
      <dgm:spPr/>
      <dgm:t>
        <a:bodyPr/>
        <a:lstStyle/>
        <a:p>
          <a:pPr>
            <a:lnSpc>
              <a:spcPct val="100000"/>
            </a:lnSpc>
          </a:pPr>
          <a:r>
            <a:rPr lang="en-US" sz="1400" dirty="0"/>
            <a:t>Economic Development   </a:t>
          </a:r>
        </a:p>
      </dgm:t>
    </dgm:pt>
    <dgm:pt modelId="{AE60B82D-B61F-4A8E-A5F3-AE769060E144}" type="parTrans" cxnId="{5B592F60-99DE-48D6-AFEB-C64F0B6D9E58}">
      <dgm:prSet/>
      <dgm:spPr/>
      <dgm:t>
        <a:bodyPr/>
        <a:lstStyle/>
        <a:p>
          <a:endParaRPr lang="en-US" sz="3200"/>
        </a:p>
      </dgm:t>
    </dgm:pt>
    <dgm:pt modelId="{2E3DC0BC-C0E5-478E-B555-AB4D43E62D88}" type="sibTrans" cxnId="{5B592F60-99DE-48D6-AFEB-C64F0B6D9E58}">
      <dgm:prSet/>
      <dgm:spPr/>
      <dgm:t>
        <a:bodyPr/>
        <a:lstStyle/>
        <a:p>
          <a:endParaRPr lang="en-US" sz="2000"/>
        </a:p>
      </dgm:t>
    </dgm:pt>
    <dgm:pt modelId="{4F098321-BD4E-4182-A028-3D2115A43561}">
      <dgm:prSet custT="1"/>
      <dgm:spPr/>
      <dgm:t>
        <a:bodyPr/>
        <a:lstStyle/>
        <a:p>
          <a:pPr>
            <a:lnSpc>
              <a:spcPct val="100000"/>
            </a:lnSpc>
          </a:pPr>
          <a:r>
            <a:rPr lang="en-US" sz="1400" dirty="0"/>
            <a:t>Education   </a:t>
          </a:r>
        </a:p>
      </dgm:t>
    </dgm:pt>
    <dgm:pt modelId="{FCCAD771-FC2C-407E-BA9F-4794CC48F612}" type="parTrans" cxnId="{EB715AB1-D781-4083-8CCE-BCAD714BD612}">
      <dgm:prSet/>
      <dgm:spPr/>
      <dgm:t>
        <a:bodyPr/>
        <a:lstStyle/>
        <a:p>
          <a:endParaRPr lang="en-US" sz="3200"/>
        </a:p>
      </dgm:t>
    </dgm:pt>
    <dgm:pt modelId="{642068C3-7620-4B80-8096-81D98ADCD6F5}" type="sibTrans" cxnId="{EB715AB1-D781-4083-8CCE-BCAD714BD612}">
      <dgm:prSet/>
      <dgm:spPr/>
      <dgm:t>
        <a:bodyPr/>
        <a:lstStyle/>
        <a:p>
          <a:endParaRPr lang="en-US" sz="2000"/>
        </a:p>
      </dgm:t>
    </dgm:pt>
    <dgm:pt modelId="{91B9456F-D40B-4A0E-8B59-809D1E2D19C3}">
      <dgm:prSet custT="1"/>
      <dgm:spPr>
        <a:solidFill>
          <a:srgbClr val="0070C0"/>
        </a:solidFill>
        <a:ln>
          <a:solidFill>
            <a:schemeClr val="accent1"/>
          </a:solidFill>
        </a:ln>
      </dgm:spPr>
      <dgm:t>
        <a:bodyPr/>
        <a:lstStyle/>
        <a:p>
          <a:r>
            <a:rPr lang="en-US" sz="1600" b="1" dirty="0"/>
            <a:t>Work Flowing Through a Growing Number of Companies </a:t>
          </a:r>
          <a:endParaRPr lang="en-US" sz="1600" dirty="0"/>
        </a:p>
      </dgm:t>
    </dgm:pt>
    <dgm:pt modelId="{C51CAF29-BB19-4BC4-B6B2-BAEDB3D37F8D}" type="parTrans" cxnId="{F8CF47C1-4ECC-4D6D-8108-F69FB60AC447}">
      <dgm:prSet/>
      <dgm:spPr/>
      <dgm:t>
        <a:bodyPr/>
        <a:lstStyle/>
        <a:p>
          <a:endParaRPr lang="en-US" sz="3200"/>
        </a:p>
      </dgm:t>
    </dgm:pt>
    <dgm:pt modelId="{5B8EE1CE-FB51-4054-BCFD-B9F99C503FC8}" type="sibTrans" cxnId="{F8CF47C1-4ECC-4D6D-8108-F69FB60AC447}">
      <dgm:prSet/>
      <dgm:spPr/>
      <dgm:t>
        <a:bodyPr/>
        <a:lstStyle/>
        <a:p>
          <a:endParaRPr lang="en-US" sz="2000"/>
        </a:p>
      </dgm:t>
    </dgm:pt>
    <dgm:pt modelId="{38D3A28D-A449-4867-A336-A4B146914582}">
      <dgm:prSet custT="1"/>
      <dgm:spPr/>
      <dgm:t>
        <a:bodyPr/>
        <a:lstStyle/>
        <a:p>
          <a:r>
            <a:rPr lang="en-US" sz="1400" dirty="0"/>
            <a:t>Community Work Services</a:t>
          </a:r>
        </a:p>
      </dgm:t>
    </dgm:pt>
    <dgm:pt modelId="{15055DEA-D03E-423F-B113-64933A057A1C}" type="parTrans" cxnId="{6D93EBD3-2D2E-44A3-B8C8-ED83AEA1ECF7}">
      <dgm:prSet/>
      <dgm:spPr/>
      <dgm:t>
        <a:bodyPr/>
        <a:lstStyle/>
        <a:p>
          <a:endParaRPr lang="en-US" sz="3200"/>
        </a:p>
      </dgm:t>
    </dgm:pt>
    <dgm:pt modelId="{3DDAC0EE-70D2-4765-9A93-D3E31C0519FF}" type="sibTrans" cxnId="{6D93EBD3-2D2E-44A3-B8C8-ED83AEA1ECF7}">
      <dgm:prSet/>
      <dgm:spPr/>
      <dgm:t>
        <a:bodyPr/>
        <a:lstStyle/>
        <a:p>
          <a:endParaRPr lang="en-US" sz="2000"/>
        </a:p>
      </dgm:t>
    </dgm:pt>
    <dgm:pt modelId="{89750359-0AD5-4CA5-8BF3-092DED480379}">
      <dgm:prSet custT="1"/>
      <dgm:spPr/>
      <dgm:t>
        <a:bodyPr/>
        <a:lstStyle/>
        <a:p>
          <a:r>
            <a:rPr lang="en-US" sz="1400" dirty="0"/>
            <a:t>Easterseals-New York, Rhode Island, Central Texas, North Texas</a:t>
          </a:r>
        </a:p>
      </dgm:t>
    </dgm:pt>
    <dgm:pt modelId="{C4547A71-4D6E-40CA-8AA0-77BC71B76D87}" type="parTrans" cxnId="{70298A10-9209-4424-9A77-38A543EC5841}">
      <dgm:prSet/>
      <dgm:spPr/>
      <dgm:t>
        <a:bodyPr/>
        <a:lstStyle/>
        <a:p>
          <a:endParaRPr lang="en-US" sz="3200"/>
        </a:p>
      </dgm:t>
    </dgm:pt>
    <dgm:pt modelId="{99FC9EAC-26AE-44FE-84A4-9F4B8ED0E9C8}" type="sibTrans" cxnId="{70298A10-9209-4424-9A77-38A543EC5841}">
      <dgm:prSet/>
      <dgm:spPr/>
      <dgm:t>
        <a:bodyPr/>
        <a:lstStyle/>
        <a:p>
          <a:endParaRPr lang="en-US" sz="2000"/>
        </a:p>
      </dgm:t>
    </dgm:pt>
    <dgm:pt modelId="{84F98A57-1F25-4595-91F1-8E38983218EC}">
      <dgm:prSet custT="1"/>
      <dgm:spPr/>
      <dgm:t>
        <a:bodyPr/>
        <a:lstStyle/>
        <a:p>
          <a:r>
            <a:rPr lang="en-US" sz="1400" dirty="0"/>
            <a:t>Granite Pathways</a:t>
          </a:r>
        </a:p>
      </dgm:t>
    </dgm:pt>
    <dgm:pt modelId="{7BB4DE41-38E0-4531-A7A9-3071842D2B2E}" type="parTrans" cxnId="{3128A3D4-FC04-4004-8FD3-9CF6B9E97EF0}">
      <dgm:prSet/>
      <dgm:spPr/>
      <dgm:t>
        <a:bodyPr/>
        <a:lstStyle/>
        <a:p>
          <a:endParaRPr lang="en-US" sz="3200"/>
        </a:p>
      </dgm:t>
    </dgm:pt>
    <dgm:pt modelId="{39364F80-8CC3-42FA-BC4C-CF1F72B8AAC0}" type="sibTrans" cxnId="{3128A3D4-FC04-4004-8FD3-9CF6B9E97EF0}">
      <dgm:prSet/>
      <dgm:spPr/>
      <dgm:t>
        <a:bodyPr/>
        <a:lstStyle/>
        <a:p>
          <a:endParaRPr lang="en-US" sz="2000"/>
        </a:p>
      </dgm:t>
    </dgm:pt>
    <dgm:pt modelId="{EDD4B97E-7BB1-4AA7-8531-0F4954562F8F}">
      <dgm:prSet custT="1"/>
      <dgm:spPr/>
      <dgm:t>
        <a:bodyPr/>
        <a:lstStyle/>
        <a:p>
          <a:r>
            <a:rPr lang="en-US" sz="1400" dirty="0"/>
            <a:t>MVLE</a:t>
          </a:r>
        </a:p>
      </dgm:t>
    </dgm:pt>
    <dgm:pt modelId="{E894B324-7E9C-49B0-A110-0AA906CDDFC0}" type="parTrans" cxnId="{8E198EAA-D8C7-4D75-8156-AB49A3E39753}">
      <dgm:prSet/>
      <dgm:spPr/>
      <dgm:t>
        <a:bodyPr/>
        <a:lstStyle/>
        <a:p>
          <a:endParaRPr lang="en-US" sz="3200"/>
        </a:p>
      </dgm:t>
    </dgm:pt>
    <dgm:pt modelId="{D8CAA92D-6812-446A-A184-3FB7212C91AD}" type="sibTrans" cxnId="{8E198EAA-D8C7-4D75-8156-AB49A3E39753}">
      <dgm:prSet/>
      <dgm:spPr/>
      <dgm:t>
        <a:bodyPr/>
        <a:lstStyle/>
        <a:p>
          <a:endParaRPr lang="en-US" sz="2000"/>
        </a:p>
      </dgm:t>
    </dgm:pt>
    <dgm:pt modelId="{17FD543E-FE3E-48DE-977E-401B22E791F4}">
      <dgm:prSet custT="1"/>
      <dgm:spPr/>
      <dgm:t>
        <a:bodyPr/>
        <a:lstStyle/>
        <a:p>
          <a:r>
            <a:rPr lang="en-US" sz="1400" dirty="0"/>
            <a:t>ReServe</a:t>
          </a:r>
        </a:p>
      </dgm:t>
    </dgm:pt>
    <dgm:pt modelId="{7646AC87-EAF8-47A6-916C-C562159AF01E}" type="parTrans" cxnId="{940F8DFD-2B6E-4A0D-BB08-EC65E062B6B2}">
      <dgm:prSet/>
      <dgm:spPr/>
      <dgm:t>
        <a:bodyPr/>
        <a:lstStyle/>
        <a:p>
          <a:endParaRPr lang="en-US" sz="3200"/>
        </a:p>
      </dgm:t>
    </dgm:pt>
    <dgm:pt modelId="{221A5A24-228C-42EB-A4C7-184437299F8C}" type="sibTrans" cxnId="{940F8DFD-2B6E-4A0D-BB08-EC65E062B6B2}">
      <dgm:prSet/>
      <dgm:spPr/>
      <dgm:t>
        <a:bodyPr/>
        <a:lstStyle/>
        <a:p>
          <a:endParaRPr lang="en-US" sz="2000"/>
        </a:p>
      </dgm:t>
    </dgm:pt>
    <dgm:pt modelId="{049F921C-09EF-46DE-9FA3-7971E7BE2FF7}">
      <dgm:prSet custT="1"/>
      <dgm:spPr/>
      <dgm:t>
        <a:bodyPr/>
        <a:lstStyle/>
        <a:p>
          <a:r>
            <a:rPr lang="en-US" sz="1400" dirty="0"/>
            <a:t>Single Stop </a:t>
          </a:r>
        </a:p>
      </dgm:t>
    </dgm:pt>
    <dgm:pt modelId="{007F4D27-7367-4E03-A680-76B288B2EE2A}" type="parTrans" cxnId="{A4BAFFC9-04E3-4D04-A765-43A6A08F8798}">
      <dgm:prSet/>
      <dgm:spPr/>
      <dgm:t>
        <a:bodyPr/>
        <a:lstStyle/>
        <a:p>
          <a:endParaRPr lang="en-US" sz="3200"/>
        </a:p>
      </dgm:t>
    </dgm:pt>
    <dgm:pt modelId="{F5EACA34-E2D3-4991-B027-DB192B1C457E}" type="sibTrans" cxnId="{A4BAFFC9-04E3-4D04-A765-43A6A08F8798}">
      <dgm:prSet/>
      <dgm:spPr/>
      <dgm:t>
        <a:bodyPr/>
        <a:lstStyle/>
        <a:p>
          <a:endParaRPr lang="en-US" sz="2000"/>
        </a:p>
      </dgm:t>
    </dgm:pt>
    <dgm:pt modelId="{9B9BA4EC-D964-462E-90D3-53D67502BFE2}">
      <dgm:prSet custT="1"/>
      <dgm:spPr/>
      <dgm:t>
        <a:bodyPr/>
        <a:lstStyle/>
        <a:p>
          <a:r>
            <a:rPr lang="en-US" sz="1400" dirty="0"/>
            <a:t>Wildcat</a:t>
          </a:r>
        </a:p>
      </dgm:t>
    </dgm:pt>
    <dgm:pt modelId="{4A1944C8-0EC7-4F59-9A2E-1D10A002098B}" type="parTrans" cxnId="{D527E1CB-E320-4B46-A20B-49458BAD89B1}">
      <dgm:prSet/>
      <dgm:spPr/>
      <dgm:t>
        <a:bodyPr/>
        <a:lstStyle/>
        <a:p>
          <a:endParaRPr lang="en-US" sz="3200"/>
        </a:p>
      </dgm:t>
    </dgm:pt>
    <dgm:pt modelId="{94196FDD-E1C0-473D-BDA2-F9F303FA6EE7}" type="sibTrans" cxnId="{D527E1CB-E320-4B46-A20B-49458BAD89B1}">
      <dgm:prSet/>
      <dgm:spPr/>
      <dgm:t>
        <a:bodyPr/>
        <a:lstStyle/>
        <a:p>
          <a:endParaRPr lang="en-US" sz="2000"/>
        </a:p>
      </dgm:t>
    </dgm:pt>
    <dgm:pt modelId="{0415E29A-F529-4F35-9B9C-DA56072970B7}">
      <dgm:prSet custT="1"/>
      <dgm:spPr/>
      <dgm:t>
        <a:bodyPr/>
        <a:lstStyle/>
        <a:p>
          <a:r>
            <a:rPr lang="en-US" sz="1400" dirty="0"/>
            <a:t>Kennedy Scott </a:t>
          </a:r>
        </a:p>
      </dgm:t>
    </dgm:pt>
    <dgm:pt modelId="{27EB3296-B748-44B6-92AF-9CEA7EF54357}" type="parTrans" cxnId="{37F23832-E56B-402B-A968-32C7108F4DA6}">
      <dgm:prSet/>
      <dgm:spPr/>
      <dgm:t>
        <a:bodyPr/>
        <a:lstStyle/>
        <a:p>
          <a:endParaRPr lang="en-US" sz="2000"/>
        </a:p>
      </dgm:t>
    </dgm:pt>
    <dgm:pt modelId="{37826B20-66C8-4A5C-8185-219CD2712E81}" type="sibTrans" cxnId="{37F23832-E56B-402B-A968-32C7108F4DA6}">
      <dgm:prSet/>
      <dgm:spPr/>
      <dgm:t>
        <a:bodyPr/>
        <a:lstStyle/>
        <a:p>
          <a:endParaRPr lang="en-US" sz="2000"/>
        </a:p>
      </dgm:t>
    </dgm:pt>
    <dgm:pt modelId="{0EC9FB0A-C86D-4EDA-ADF2-0DC52D29F9A3}">
      <dgm:prSet custT="1"/>
      <dgm:spPr/>
      <dgm:t>
        <a:bodyPr/>
        <a:lstStyle/>
        <a:p>
          <a:r>
            <a:rPr lang="en-US" sz="1400" dirty="0"/>
            <a:t>Benevolent </a:t>
          </a:r>
        </a:p>
      </dgm:t>
    </dgm:pt>
    <dgm:pt modelId="{773BED4A-9AD6-41FC-941C-4A7ACC7001C3}" type="parTrans" cxnId="{8B541E41-968F-49CA-B7C1-5E6D5B23B26F}">
      <dgm:prSet/>
      <dgm:spPr/>
      <dgm:t>
        <a:bodyPr/>
        <a:lstStyle/>
        <a:p>
          <a:endParaRPr lang="en-US" sz="2000"/>
        </a:p>
      </dgm:t>
    </dgm:pt>
    <dgm:pt modelId="{D2A4328A-EC6F-48FE-A5ED-3107BD79BB75}" type="sibTrans" cxnId="{8B541E41-968F-49CA-B7C1-5E6D5B23B26F}">
      <dgm:prSet/>
      <dgm:spPr/>
      <dgm:t>
        <a:bodyPr/>
        <a:lstStyle/>
        <a:p>
          <a:endParaRPr lang="en-US" sz="2000"/>
        </a:p>
      </dgm:t>
    </dgm:pt>
    <dgm:pt modelId="{2625385A-248E-444B-AFC2-4FE1D13002E1}">
      <dgm:prSet custT="1"/>
      <dgm:spPr/>
      <dgm:t>
        <a:bodyPr/>
        <a:lstStyle/>
        <a:p>
          <a:r>
            <a:rPr lang="en-US" sz="1400" dirty="0"/>
            <a:t>Fedcap Rehabilitation Services, Inc. </a:t>
          </a:r>
        </a:p>
      </dgm:t>
    </dgm:pt>
    <dgm:pt modelId="{D149BB43-AC25-4D26-9A3F-CC862C78F2EE}" type="parTrans" cxnId="{935031E1-5462-40C9-A0DD-D44EE994C623}">
      <dgm:prSet/>
      <dgm:spPr/>
      <dgm:t>
        <a:bodyPr/>
        <a:lstStyle/>
        <a:p>
          <a:endParaRPr lang="en-US" sz="2000"/>
        </a:p>
      </dgm:t>
    </dgm:pt>
    <dgm:pt modelId="{5E181F24-F45E-4FFB-AB95-62403B84A9BA}" type="sibTrans" cxnId="{935031E1-5462-40C9-A0DD-D44EE994C623}">
      <dgm:prSet/>
      <dgm:spPr/>
      <dgm:t>
        <a:bodyPr/>
        <a:lstStyle/>
        <a:p>
          <a:endParaRPr lang="en-US" sz="2000"/>
        </a:p>
      </dgm:t>
    </dgm:pt>
    <dgm:pt modelId="{9D64A18F-D2F1-4AC2-9DB0-0000C414FC64}">
      <dgm:prSet custT="1"/>
      <dgm:spPr/>
      <dgm:t>
        <a:bodyPr/>
        <a:lstStyle/>
        <a:p>
          <a:r>
            <a:rPr lang="en-US" sz="1400" dirty="0"/>
            <a:t>Fedcap Inc. – a new company established to house our growing portfolio of workforce/TANF contracts</a:t>
          </a:r>
        </a:p>
      </dgm:t>
    </dgm:pt>
    <dgm:pt modelId="{14EC6F2A-DE5A-48B7-A4B2-4D757C4748BD}" type="parTrans" cxnId="{F802264F-4EA5-477C-AC8D-3DC11FF0A5AA}">
      <dgm:prSet/>
      <dgm:spPr/>
      <dgm:t>
        <a:bodyPr/>
        <a:lstStyle/>
        <a:p>
          <a:endParaRPr lang="en-US" sz="2000"/>
        </a:p>
      </dgm:t>
    </dgm:pt>
    <dgm:pt modelId="{33EA9CF2-5C06-4A63-A5EA-6C7C485A7867}" type="sibTrans" cxnId="{F802264F-4EA5-477C-AC8D-3DC11FF0A5AA}">
      <dgm:prSet/>
      <dgm:spPr/>
      <dgm:t>
        <a:bodyPr/>
        <a:lstStyle/>
        <a:p>
          <a:endParaRPr lang="en-US" sz="2000"/>
        </a:p>
      </dgm:t>
    </dgm:pt>
    <dgm:pt modelId="{F6EF0AC0-3E95-4EF1-A3C5-23237DA62661}">
      <dgm:prSet custT="1"/>
      <dgm:spPr/>
      <dgm:t>
        <a:bodyPr/>
        <a:lstStyle/>
        <a:p>
          <a:pPr>
            <a:lnSpc>
              <a:spcPct val="100000"/>
            </a:lnSpc>
          </a:pPr>
          <a:r>
            <a:rPr lang="en-US" sz="1400" dirty="0"/>
            <a:t>Community Impact Institute </a:t>
          </a:r>
        </a:p>
      </dgm:t>
    </dgm:pt>
    <dgm:pt modelId="{502AD205-4939-43B2-9FE8-ACE6005DF001}" type="sibTrans" cxnId="{F25A93D4-C0ED-4C97-811D-10C5CA9D1413}">
      <dgm:prSet/>
      <dgm:spPr/>
      <dgm:t>
        <a:bodyPr/>
        <a:lstStyle/>
        <a:p>
          <a:endParaRPr lang="en-US" sz="2000"/>
        </a:p>
      </dgm:t>
    </dgm:pt>
    <dgm:pt modelId="{D6A23911-904B-429E-8C93-0E48B3579C83}" type="parTrans" cxnId="{F25A93D4-C0ED-4C97-811D-10C5CA9D1413}">
      <dgm:prSet/>
      <dgm:spPr/>
      <dgm:t>
        <a:bodyPr/>
        <a:lstStyle/>
        <a:p>
          <a:endParaRPr lang="en-US" sz="2000"/>
        </a:p>
      </dgm:t>
    </dgm:pt>
    <dgm:pt modelId="{1D94159D-71A1-4403-9654-7813775E71C2}" type="pres">
      <dgm:prSet presAssocID="{1CCC9FBC-D75E-4294-9E6E-0886273990D7}" presName="linear" presStyleCnt="0">
        <dgm:presLayoutVars>
          <dgm:animLvl val="lvl"/>
          <dgm:resizeHandles val="exact"/>
        </dgm:presLayoutVars>
      </dgm:prSet>
      <dgm:spPr/>
    </dgm:pt>
    <dgm:pt modelId="{4A18CF9B-7061-4E18-8791-5242D8BE5D5A}" type="pres">
      <dgm:prSet presAssocID="{60661D9D-5DE4-49C0-AAA1-4E3DD9077AFF}" presName="parentText" presStyleLbl="node1" presStyleIdx="0" presStyleCnt="2" custScaleY="63144" custLinFactY="100000" custLinFactNeighborX="433" custLinFactNeighborY="175988">
        <dgm:presLayoutVars>
          <dgm:chMax val="0"/>
          <dgm:bulletEnabled val="1"/>
        </dgm:presLayoutVars>
      </dgm:prSet>
      <dgm:spPr/>
    </dgm:pt>
    <dgm:pt modelId="{2F86AD2B-4352-417A-9F07-CDBA1D228EAE}" type="pres">
      <dgm:prSet presAssocID="{60661D9D-5DE4-49C0-AAA1-4E3DD9077AFF}" presName="childText" presStyleLbl="revTx" presStyleIdx="0" presStyleCnt="2" custLinFactY="109941" custLinFactNeighborX="433" custLinFactNeighborY="200000">
        <dgm:presLayoutVars>
          <dgm:bulletEnabled val="1"/>
        </dgm:presLayoutVars>
      </dgm:prSet>
      <dgm:spPr/>
    </dgm:pt>
    <dgm:pt modelId="{64485A75-8C81-482D-8FCE-48C8C5AD4CBA}" type="pres">
      <dgm:prSet presAssocID="{91B9456F-D40B-4A0E-8B59-809D1E2D19C3}" presName="parentText" presStyleLbl="node1" presStyleIdx="1" presStyleCnt="2" custScaleY="43168" custLinFactNeighborY="-79103">
        <dgm:presLayoutVars>
          <dgm:chMax val="0"/>
          <dgm:bulletEnabled val="1"/>
        </dgm:presLayoutVars>
      </dgm:prSet>
      <dgm:spPr/>
    </dgm:pt>
    <dgm:pt modelId="{B24E5C2F-FE53-4644-982A-179BAFBFC831}" type="pres">
      <dgm:prSet presAssocID="{91B9456F-D40B-4A0E-8B59-809D1E2D19C3}" presName="childText" presStyleLbl="revTx" presStyleIdx="1" presStyleCnt="2" custLinFactY="-29743" custLinFactNeighborX="-1876" custLinFactNeighborY="-100000">
        <dgm:presLayoutVars>
          <dgm:bulletEnabled val="1"/>
        </dgm:presLayoutVars>
      </dgm:prSet>
      <dgm:spPr/>
    </dgm:pt>
  </dgm:ptLst>
  <dgm:cxnLst>
    <dgm:cxn modelId="{001A3D0A-15CE-4BB7-875D-5BF3F0312241}" type="presOf" srcId="{17FD543E-FE3E-48DE-977E-401B22E791F4}" destId="{B24E5C2F-FE53-4644-982A-179BAFBFC831}" srcOrd="0" destOrd="7" presId="urn:microsoft.com/office/officeart/2005/8/layout/vList2"/>
    <dgm:cxn modelId="{70298A10-9209-4424-9A77-38A543EC5841}" srcId="{91B9456F-D40B-4A0E-8B59-809D1E2D19C3}" destId="{89750359-0AD5-4CA5-8BF3-092DED480379}" srcOrd="2" destOrd="0" parTransId="{C4547A71-4D6E-40CA-8AA0-77BC71B76D87}" sibTransId="{99FC9EAC-26AE-44FE-84A4-9F4B8ED0E9C8}"/>
    <dgm:cxn modelId="{37F23832-E56B-402B-A968-32C7108F4DA6}" srcId="{91B9456F-D40B-4A0E-8B59-809D1E2D19C3}" destId="{0415E29A-F529-4F35-9B9C-DA56072970B7}" srcOrd="10" destOrd="0" parTransId="{27EB3296-B748-44B6-92AF-9CEA7EF54357}" sibTransId="{37826B20-66C8-4A5C-8185-219CD2712E81}"/>
    <dgm:cxn modelId="{ABACD633-5BA3-46EE-B762-1C1E98F569AE}" type="presOf" srcId="{84F98A57-1F25-4595-91F1-8E38983218EC}" destId="{B24E5C2F-FE53-4644-982A-179BAFBFC831}" srcOrd="0" destOrd="5" presId="urn:microsoft.com/office/officeart/2005/8/layout/vList2"/>
    <dgm:cxn modelId="{71DE3C37-2FD1-46DC-B217-C16F7547F5C6}" type="presOf" srcId="{11130330-FA7C-4DD2-B8C5-B5EF1E4D6D11}" destId="{2F86AD2B-4352-417A-9F07-CDBA1D228EAE}" srcOrd="0" destOrd="0" presId="urn:microsoft.com/office/officeart/2005/8/layout/vList2"/>
    <dgm:cxn modelId="{25A2415F-3C73-4C06-AD00-9B751CB6B44E}" type="presOf" srcId="{2625385A-248E-444B-AFC2-4FE1D13002E1}" destId="{B24E5C2F-FE53-4644-982A-179BAFBFC831}" srcOrd="0" destOrd="3" presId="urn:microsoft.com/office/officeart/2005/8/layout/vList2"/>
    <dgm:cxn modelId="{5B592F60-99DE-48D6-AFEB-C64F0B6D9E58}" srcId="{60661D9D-5DE4-49C0-AAA1-4E3DD9077AFF}" destId="{4272D341-84D1-4AAB-9551-83E4FABD057A}" srcOrd="2" destOrd="0" parTransId="{AE60B82D-B61F-4A8E-A5F3-AE769060E144}" sibTransId="{2E3DC0BC-C0E5-478E-B555-AB4D43E62D88}"/>
    <dgm:cxn modelId="{8B541E41-968F-49CA-B7C1-5E6D5B23B26F}" srcId="{91B9456F-D40B-4A0E-8B59-809D1E2D19C3}" destId="{0EC9FB0A-C86D-4EDA-ADF2-0DC52D29F9A3}" srcOrd="0" destOrd="0" parTransId="{773BED4A-9AD6-41FC-941C-4A7ACC7001C3}" sibTransId="{D2A4328A-EC6F-48FE-A5ED-3107BD79BB75}"/>
    <dgm:cxn modelId="{FBD47068-F1F4-4E04-BACC-D4C089B28DD8}" srcId="{60661D9D-5DE4-49C0-AAA1-4E3DD9077AFF}" destId="{11130330-FA7C-4DD2-B8C5-B5EF1E4D6D11}" srcOrd="0" destOrd="0" parTransId="{59C85A2E-AB82-4734-8FD0-E6CBA5D4AD4E}" sibTransId="{85F6F5D6-FC20-4298-9041-BD8FAE2D9A20}"/>
    <dgm:cxn modelId="{D74C4C6C-BB2E-4FDC-8E73-F58E158FF38B}" type="presOf" srcId="{0415E29A-F529-4F35-9B9C-DA56072970B7}" destId="{B24E5C2F-FE53-4644-982A-179BAFBFC831}" srcOrd="0" destOrd="10" presId="urn:microsoft.com/office/officeart/2005/8/layout/vList2"/>
    <dgm:cxn modelId="{F802264F-4EA5-477C-AC8D-3DC11FF0A5AA}" srcId="{91B9456F-D40B-4A0E-8B59-809D1E2D19C3}" destId="{9D64A18F-D2F1-4AC2-9DB0-0000C414FC64}" srcOrd="4" destOrd="0" parTransId="{14EC6F2A-DE5A-48B7-A4B2-4D757C4748BD}" sibTransId="{33EA9CF2-5C06-4A63-A5EA-6C7C485A7867}"/>
    <dgm:cxn modelId="{BB8C587A-1901-482A-9B65-F4247D170077}" type="presOf" srcId="{91B9456F-D40B-4A0E-8B59-809D1E2D19C3}" destId="{64485A75-8C81-482D-8FCE-48C8C5AD4CBA}" srcOrd="0" destOrd="0" presId="urn:microsoft.com/office/officeart/2005/8/layout/vList2"/>
    <dgm:cxn modelId="{0B9FA386-D0A1-4665-89FB-CDC17F8570FB}" type="presOf" srcId="{38D3A28D-A449-4867-A336-A4B146914582}" destId="{B24E5C2F-FE53-4644-982A-179BAFBFC831}" srcOrd="0" destOrd="1" presId="urn:microsoft.com/office/officeart/2005/8/layout/vList2"/>
    <dgm:cxn modelId="{05F1538A-A2A2-4FE9-8F7B-3B0BB5D45AE8}" type="presOf" srcId="{89750359-0AD5-4CA5-8BF3-092DED480379}" destId="{B24E5C2F-FE53-4644-982A-179BAFBFC831}" srcOrd="0" destOrd="2" presId="urn:microsoft.com/office/officeart/2005/8/layout/vList2"/>
    <dgm:cxn modelId="{40F5E294-1D33-485C-B79F-DEC8E3CDADDA}" type="presOf" srcId="{4272D341-84D1-4AAB-9551-83E4FABD057A}" destId="{2F86AD2B-4352-417A-9F07-CDBA1D228EAE}" srcOrd="0" destOrd="2" presId="urn:microsoft.com/office/officeart/2005/8/layout/vList2"/>
    <dgm:cxn modelId="{8E198EAA-D8C7-4D75-8156-AB49A3E39753}" srcId="{91B9456F-D40B-4A0E-8B59-809D1E2D19C3}" destId="{EDD4B97E-7BB1-4AA7-8531-0F4954562F8F}" srcOrd="6" destOrd="0" parTransId="{E894B324-7E9C-49B0-A110-0AA906CDDFC0}" sibTransId="{D8CAA92D-6812-446A-A184-3FB7212C91AD}"/>
    <dgm:cxn modelId="{617AD8AD-BC2F-474B-AB98-3672229D55CB}" type="presOf" srcId="{0EC9FB0A-C86D-4EDA-ADF2-0DC52D29F9A3}" destId="{B24E5C2F-FE53-4644-982A-179BAFBFC831}" srcOrd="0" destOrd="0" presId="urn:microsoft.com/office/officeart/2005/8/layout/vList2"/>
    <dgm:cxn modelId="{EB715AB1-D781-4083-8CCE-BCAD714BD612}" srcId="{60661D9D-5DE4-49C0-AAA1-4E3DD9077AFF}" destId="{4F098321-BD4E-4182-A028-3D2115A43561}" srcOrd="3" destOrd="0" parTransId="{FCCAD771-FC2C-407E-BA9F-4794CC48F612}" sibTransId="{642068C3-7620-4B80-8096-81D98ADCD6F5}"/>
    <dgm:cxn modelId="{4C0AF4B3-1260-4D2D-A5D0-D60BE6DD41A6}" srcId="{60661D9D-5DE4-49C0-AAA1-4E3DD9077AFF}" destId="{EAB00AD8-0D78-4222-9747-83488A17311C}" srcOrd="1" destOrd="0" parTransId="{F452CA76-0673-4669-8E98-3001DCE885A7}" sibTransId="{76072ABD-0D1E-4DE8-BE18-251D75954398}"/>
    <dgm:cxn modelId="{C1565CB6-2BDE-4D78-8B1F-46EF747ED245}" type="presOf" srcId="{1CCC9FBC-D75E-4294-9E6E-0886273990D7}" destId="{1D94159D-71A1-4403-9654-7813775E71C2}" srcOrd="0" destOrd="0" presId="urn:microsoft.com/office/officeart/2005/8/layout/vList2"/>
    <dgm:cxn modelId="{F8CF47C1-4ECC-4D6D-8108-F69FB60AC447}" srcId="{1CCC9FBC-D75E-4294-9E6E-0886273990D7}" destId="{91B9456F-D40B-4A0E-8B59-809D1E2D19C3}" srcOrd="1" destOrd="0" parTransId="{C51CAF29-BB19-4BC4-B6B2-BAEDB3D37F8D}" sibTransId="{5B8EE1CE-FB51-4054-BCFD-B9F99C503FC8}"/>
    <dgm:cxn modelId="{A4BAFFC9-04E3-4D04-A765-43A6A08F8798}" srcId="{91B9456F-D40B-4A0E-8B59-809D1E2D19C3}" destId="{049F921C-09EF-46DE-9FA3-7971E7BE2FF7}" srcOrd="8" destOrd="0" parTransId="{007F4D27-7367-4E03-A680-76B288B2EE2A}" sibTransId="{F5EACA34-E2D3-4991-B027-DB192B1C457E}"/>
    <dgm:cxn modelId="{8AAC8DCB-E1E4-4DA9-9AA3-304B12990FCF}" type="presOf" srcId="{9B9BA4EC-D964-462E-90D3-53D67502BFE2}" destId="{B24E5C2F-FE53-4644-982A-179BAFBFC831}" srcOrd="0" destOrd="9" presId="urn:microsoft.com/office/officeart/2005/8/layout/vList2"/>
    <dgm:cxn modelId="{D527E1CB-E320-4B46-A20B-49458BAD89B1}" srcId="{91B9456F-D40B-4A0E-8B59-809D1E2D19C3}" destId="{9B9BA4EC-D964-462E-90D3-53D67502BFE2}" srcOrd="9" destOrd="0" parTransId="{4A1944C8-0EC7-4F59-9A2E-1D10A002098B}" sibTransId="{94196FDD-E1C0-473D-BDA2-F9F303FA6EE7}"/>
    <dgm:cxn modelId="{6D93EBD3-2D2E-44A3-B8C8-ED83AEA1ECF7}" srcId="{91B9456F-D40B-4A0E-8B59-809D1E2D19C3}" destId="{38D3A28D-A449-4867-A336-A4B146914582}" srcOrd="1" destOrd="0" parTransId="{15055DEA-D03E-423F-B113-64933A057A1C}" sibTransId="{3DDAC0EE-70D2-4765-9A93-D3E31C0519FF}"/>
    <dgm:cxn modelId="{F25A93D4-C0ED-4C97-811D-10C5CA9D1413}" srcId="{60661D9D-5DE4-49C0-AAA1-4E3DD9077AFF}" destId="{F6EF0AC0-3E95-4EF1-A3C5-23237DA62661}" srcOrd="4" destOrd="0" parTransId="{D6A23911-904B-429E-8C93-0E48B3579C83}" sibTransId="{502AD205-4939-43B2-9FE8-ACE6005DF001}"/>
    <dgm:cxn modelId="{3128A3D4-FC04-4004-8FD3-9CF6B9E97EF0}" srcId="{91B9456F-D40B-4A0E-8B59-809D1E2D19C3}" destId="{84F98A57-1F25-4595-91F1-8E38983218EC}" srcOrd="5" destOrd="0" parTransId="{7BB4DE41-38E0-4531-A7A9-3071842D2B2E}" sibTransId="{39364F80-8CC3-42FA-BC4C-CF1F72B8AAC0}"/>
    <dgm:cxn modelId="{A150A3D7-0326-4AC9-B76A-F27743D22418}" type="presOf" srcId="{EDD4B97E-7BB1-4AA7-8531-0F4954562F8F}" destId="{B24E5C2F-FE53-4644-982A-179BAFBFC831}" srcOrd="0" destOrd="6" presId="urn:microsoft.com/office/officeart/2005/8/layout/vList2"/>
    <dgm:cxn modelId="{46393CDE-C928-43B2-86E0-2EBE121D929B}" type="presOf" srcId="{EAB00AD8-0D78-4222-9747-83488A17311C}" destId="{2F86AD2B-4352-417A-9F07-CDBA1D228EAE}" srcOrd="0" destOrd="1" presId="urn:microsoft.com/office/officeart/2005/8/layout/vList2"/>
    <dgm:cxn modelId="{1175C0E0-FEEC-4BD7-A152-0AF99E51510B}" type="presOf" srcId="{F6EF0AC0-3E95-4EF1-A3C5-23237DA62661}" destId="{2F86AD2B-4352-417A-9F07-CDBA1D228EAE}" srcOrd="0" destOrd="4" presId="urn:microsoft.com/office/officeart/2005/8/layout/vList2"/>
    <dgm:cxn modelId="{935031E1-5462-40C9-A0DD-D44EE994C623}" srcId="{91B9456F-D40B-4A0E-8B59-809D1E2D19C3}" destId="{2625385A-248E-444B-AFC2-4FE1D13002E1}" srcOrd="3" destOrd="0" parTransId="{D149BB43-AC25-4D26-9A3F-CC862C78F2EE}" sibTransId="{5E181F24-F45E-4FFB-AB95-62403B84A9BA}"/>
    <dgm:cxn modelId="{2750B0E3-35CB-4F1C-9174-DBFC6C9105D4}" srcId="{1CCC9FBC-D75E-4294-9E6E-0886273990D7}" destId="{60661D9D-5DE4-49C0-AAA1-4E3DD9077AFF}" srcOrd="0" destOrd="0" parTransId="{3FEB1666-F9FF-4AA3-A81F-F3C7677D1CCF}" sibTransId="{AC7A2DB4-0A17-4D79-B46F-A41A515E1B24}"/>
    <dgm:cxn modelId="{9ECEEAE4-85A7-4CB6-8DB2-825E199C2095}" type="presOf" srcId="{049F921C-09EF-46DE-9FA3-7971E7BE2FF7}" destId="{B24E5C2F-FE53-4644-982A-179BAFBFC831}" srcOrd="0" destOrd="8" presId="urn:microsoft.com/office/officeart/2005/8/layout/vList2"/>
    <dgm:cxn modelId="{63DFF3F9-4DA1-4753-8C41-7217AFFCB702}" type="presOf" srcId="{60661D9D-5DE4-49C0-AAA1-4E3DD9077AFF}" destId="{4A18CF9B-7061-4E18-8791-5242D8BE5D5A}" srcOrd="0" destOrd="0" presId="urn:microsoft.com/office/officeart/2005/8/layout/vList2"/>
    <dgm:cxn modelId="{151ED4FA-85A4-4C38-8543-04A63E687D90}" type="presOf" srcId="{9D64A18F-D2F1-4AC2-9DB0-0000C414FC64}" destId="{B24E5C2F-FE53-4644-982A-179BAFBFC831}" srcOrd="0" destOrd="4" presId="urn:microsoft.com/office/officeart/2005/8/layout/vList2"/>
    <dgm:cxn modelId="{8B2134FB-B619-443D-A1E5-DF3A6341EA17}" type="presOf" srcId="{4F098321-BD4E-4182-A028-3D2115A43561}" destId="{2F86AD2B-4352-417A-9F07-CDBA1D228EAE}" srcOrd="0" destOrd="3" presId="urn:microsoft.com/office/officeart/2005/8/layout/vList2"/>
    <dgm:cxn modelId="{940F8DFD-2B6E-4A0D-BB08-EC65E062B6B2}" srcId="{91B9456F-D40B-4A0E-8B59-809D1E2D19C3}" destId="{17FD543E-FE3E-48DE-977E-401B22E791F4}" srcOrd="7" destOrd="0" parTransId="{7646AC87-EAF8-47A6-916C-C562159AF01E}" sibTransId="{221A5A24-228C-42EB-A4C7-184437299F8C}"/>
    <dgm:cxn modelId="{C290FC0E-0DB4-49CE-BF8B-107557671ADD}" type="presParOf" srcId="{1D94159D-71A1-4403-9654-7813775E71C2}" destId="{4A18CF9B-7061-4E18-8791-5242D8BE5D5A}" srcOrd="0" destOrd="0" presId="urn:microsoft.com/office/officeart/2005/8/layout/vList2"/>
    <dgm:cxn modelId="{0C01FE29-F7F7-4DF0-8E8E-061A03901A65}" type="presParOf" srcId="{1D94159D-71A1-4403-9654-7813775E71C2}" destId="{2F86AD2B-4352-417A-9F07-CDBA1D228EAE}" srcOrd="1" destOrd="0" presId="urn:microsoft.com/office/officeart/2005/8/layout/vList2"/>
    <dgm:cxn modelId="{468F5269-D716-4A7A-B4FE-4651386C9B58}" type="presParOf" srcId="{1D94159D-71A1-4403-9654-7813775E71C2}" destId="{64485A75-8C81-482D-8FCE-48C8C5AD4CBA}" srcOrd="2" destOrd="0" presId="urn:microsoft.com/office/officeart/2005/8/layout/vList2"/>
    <dgm:cxn modelId="{93448F7E-88E9-4ADC-8BF5-129EA1454152}" type="presParOf" srcId="{1D94159D-71A1-4403-9654-7813775E71C2}" destId="{B24E5C2F-FE53-4644-982A-179BAFBFC83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125C1E-09AD-4686-8048-9256D71DD60F}"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BA6540FD-A129-49DE-9372-49869BB30399}">
      <dgm:prSet/>
      <dgm:spPr/>
      <dgm:t>
        <a:bodyPr/>
        <a:lstStyle/>
        <a:p>
          <a:r>
            <a:rPr lang="en-US" b="0" i="0" dirty="0"/>
            <a:t>Achieved industry‐leading outcomes for individuals with barriers to economic well-being</a:t>
          </a:r>
          <a:endParaRPr lang="en-US" dirty="0"/>
        </a:p>
      </dgm:t>
    </dgm:pt>
    <dgm:pt modelId="{6AFF95C1-ED7E-4318-A44E-F5D6AF0F2FEE}" type="parTrans" cxnId="{9F842F9A-C392-4CBE-843E-CA7390CAD75C}">
      <dgm:prSet/>
      <dgm:spPr/>
      <dgm:t>
        <a:bodyPr/>
        <a:lstStyle/>
        <a:p>
          <a:endParaRPr lang="en-US"/>
        </a:p>
      </dgm:t>
    </dgm:pt>
    <dgm:pt modelId="{FE6CFEE0-A911-4D4D-8459-8E8E6B4116CA}" type="sibTrans" cxnId="{9F842F9A-C392-4CBE-843E-CA7390CAD75C}">
      <dgm:prSet/>
      <dgm:spPr/>
      <dgm:t>
        <a:bodyPr/>
        <a:lstStyle/>
        <a:p>
          <a:endParaRPr lang="en-US"/>
        </a:p>
      </dgm:t>
    </dgm:pt>
    <dgm:pt modelId="{E15B4689-7F42-42A6-811A-C5E04AF22C84}">
      <dgm:prSet/>
      <dgm:spPr/>
      <dgm:t>
        <a:bodyPr/>
        <a:lstStyle/>
        <a:p>
          <a:r>
            <a:rPr lang="en-US" b="0" i="0" dirty="0"/>
            <a:t>Sustained and grew our distinctive expertise in core markets</a:t>
          </a:r>
          <a:endParaRPr lang="en-US" dirty="0"/>
        </a:p>
      </dgm:t>
    </dgm:pt>
    <dgm:pt modelId="{4224D743-73E0-4745-8C57-023404D849F5}" type="parTrans" cxnId="{9EB3DF54-88C8-474E-B427-53488881AA8A}">
      <dgm:prSet/>
      <dgm:spPr/>
      <dgm:t>
        <a:bodyPr/>
        <a:lstStyle/>
        <a:p>
          <a:endParaRPr lang="en-US"/>
        </a:p>
      </dgm:t>
    </dgm:pt>
    <dgm:pt modelId="{E87823E8-9B83-4846-A485-5E7943ED128E}" type="sibTrans" cxnId="{9EB3DF54-88C8-474E-B427-53488881AA8A}">
      <dgm:prSet/>
      <dgm:spPr/>
      <dgm:t>
        <a:bodyPr/>
        <a:lstStyle/>
        <a:p>
          <a:endParaRPr lang="en-US"/>
        </a:p>
      </dgm:t>
    </dgm:pt>
    <dgm:pt modelId="{E7432A45-A6FE-4AC9-BB5B-1ADD81393800}">
      <dgm:prSet/>
      <dgm:spPr/>
      <dgm:t>
        <a:bodyPr/>
        <a:lstStyle/>
        <a:p>
          <a:r>
            <a:rPr lang="en-US" b="0" i="0" dirty="0"/>
            <a:t>Leveraged successful programs in new formats and new geographies</a:t>
          </a:r>
          <a:endParaRPr lang="en-US" dirty="0"/>
        </a:p>
      </dgm:t>
    </dgm:pt>
    <dgm:pt modelId="{DA437711-0677-4295-8E77-C45C6D271E15}" type="parTrans" cxnId="{CBF949B0-3AAC-4DAB-89DB-510494C47487}">
      <dgm:prSet/>
      <dgm:spPr/>
      <dgm:t>
        <a:bodyPr/>
        <a:lstStyle/>
        <a:p>
          <a:endParaRPr lang="en-US"/>
        </a:p>
      </dgm:t>
    </dgm:pt>
    <dgm:pt modelId="{7C68EA6E-0919-4A92-81D9-F07365E39E53}" type="sibTrans" cxnId="{CBF949B0-3AAC-4DAB-89DB-510494C47487}">
      <dgm:prSet/>
      <dgm:spPr/>
      <dgm:t>
        <a:bodyPr/>
        <a:lstStyle/>
        <a:p>
          <a:endParaRPr lang="en-US"/>
        </a:p>
      </dgm:t>
    </dgm:pt>
    <dgm:pt modelId="{EA4DE9D3-2D62-4963-9297-8AB16BCDE096}">
      <dgm:prSet/>
      <dgm:spPr/>
      <dgm:t>
        <a:bodyPr/>
        <a:lstStyle/>
        <a:p>
          <a:r>
            <a:rPr lang="en-US" b="0" i="0" dirty="0"/>
            <a:t>Utilized technology across practice areas to engage populations and measure results</a:t>
          </a:r>
          <a:endParaRPr lang="en-US" dirty="0"/>
        </a:p>
      </dgm:t>
    </dgm:pt>
    <dgm:pt modelId="{96C38BAB-5C03-47A1-BCED-4211F0B91672}" type="parTrans" cxnId="{1D0454CD-BC3A-411B-8AA2-38E91C2334DE}">
      <dgm:prSet/>
      <dgm:spPr/>
      <dgm:t>
        <a:bodyPr/>
        <a:lstStyle/>
        <a:p>
          <a:endParaRPr lang="en-US"/>
        </a:p>
      </dgm:t>
    </dgm:pt>
    <dgm:pt modelId="{8E3A9A58-FAC1-4F10-96F2-3A751DAB5E64}" type="sibTrans" cxnId="{1D0454CD-BC3A-411B-8AA2-38E91C2334DE}">
      <dgm:prSet/>
      <dgm:spPr/>
      <dgm:t>
        <a:bodyPr/>
        <a:lstStyle/>
        <a:p>
          <a:endParaRPr lang="en-US"/>
        </a:p>
      </dgm:t>
    </dgm:pt>
    <dgm:pt modelId="{470A1206-F189-4775-8D9E-FDAEC30A4113}">
      <dgm:prSet/>
      <dgm:spPr/>
      <dgm:t>
        <a:bodyPr/>
        <a:lstStyle/>
        <a:p>
          <a:r>
            <a:rPr lang="en-US" b="0" i="0" dirty="0"/>
            <a:t>Served as a growth platform for like-minded organizations with synergistic  missions</a:t>
          </a:r>
          <a:endParaRPr lang="en-US" dirty="0"/>
        </a:p>
      </dgm:t>
    </dgm:pt>
    <dgm:pt modelId="{19129F56-50F2-4B0F-8C70-60FEB2674744}" type="parTrans" cxnId="{20B468BD-192B-4B53-9505-D3E006302C28}">
      <dgm:prSet/>
      <dgm:spPr/>
      <dgm:t>
        <a:bodyPr/>
        <a:lstStyle/>
        <a:p>
          <a:endParaRPr lang="en-US"/>
        </a:p>
      </dgm:t>
    </dgm:pt>
    <dgm:pt modelId="{EF971894-FCE9-45BB-ADE1-8C5438F89C22}" type="sibTrans" cxnId="{20B468BD-192B-4B53-9505-D3E006302C28}">
      <dgm:prSet/>
      <dgm:spPr/>
      <dgm:t>
        <a:bodyPr/>
        <a:lstStyle/>
        <a:p>
          <a:endParaRPr lang="en-US"/>
        </a:p>
      </dgm:t>
    </dgm:pt>
    <dgm:pt modelId="{B14BD308-6BF5-4B09-99C3-71B06B30E8D9}" type="pres">
      <dgm:prSet presAssocID="{49125C1E-09AD-4686-8048-9256D71DD60F}" presName="vert0" presStyleCnt="0">
        <dgm:presLayoutVars>
          <dgm:dir/>
          <dgm:animOne val="branch"/>
          <dgm:animLvl val="lvl"/>
        </dgm:presLayoutVars>
      </dgm:prSet>
      <dgm:spPr/>
    </dgm:pt>
    <dgm:pt modelId="{D9263EC6-A155-4DA6-9A50-1A8C8CDA0846}" type="pres">
      <dgm:prSet presAssocID="{BA6540FD-A129-49DE-9372-49869BB30399}" presName="thickLine" presStyleLbl="alignNode1" presStyleIdx="0" presStyleCnt="5"/>
      <dgm:spPr/>
    </dgm:pt>
    <dgm:pt modelId="{47A29112-0B2B-4D63-944A-61DD7369796C}" type="pres">
      <dgm:prSet presAssocID="{BA6540FD-A129-49DE-9372-49869BB30399}" presName="horz1" presStyleCnt="0"/>
      <dgm:spPr/>
    </dgm:pt>
    <dgm:pt modelId="{317BEE64-505E-493D-8FAD-91222D9110D2}" type="pres">
      <dgm:prSet presAssocID="{BA6540FD-A129-49DE-9372-49869BB30399}" presName="tx1" presStyleLbl="revTx" presStyleIdx="0" presStyleCnt="5"/>
      <dgm:spPr/>
    </dgm:pt>
    <dgm:pt modelId="{E3427600-0F03-46F8-89CA-F517610B0872}" type="pres">
      <dgm:prSet presAssocID="{BA6540FD-A129-49DE-9372-49869BB30399}" presName="vert1" presStyleCnt="0"/>
      <dgm:spPr/>
    </dgm:pt>
    <dgm:pt modelId="{D1BA7128-F6CF-4E60-9FFB-35D277E81AC9}" type="pres">
      <dgm:prSet presAssocID="{E15B4689-7F42-42A6-811A-C5E04AF22C84}" presName="thickLine" presStyleLbl="alignNode1" presStyleIdx="1" presStyleCnt="5"/>
      <dgm:spPr/>
    </dgm:pt>
    <dgm:pt modelId="{B7B60BC4-C465-491D-8ECF-AB1EE2D6F2F8}" type="pres">
      <dgm:prSet presAssocID="{E15B4689-7F42-42A6-811A-C5E04AF22C84}" presName="horz1" presStyleCnt="0"/>
      <dgm:spPr/>
    </dgm:pt>
    <dgm:pt modelId="{0815263E-6894-443A-8A72-1BA3B0CDC9F7}" type="pres">
      <dgm:prSet presAssocID="{E15B4689-7F42-42A6-811A-C5E04AF22C84}" presName="tx1" presStyleLbl="revTx" presStyleIdx="1" presStyleCnt="5"/>
      <dgm:spPr/>
    </dgm:pt>
    <dgm:pt modelId="{787F75CC-5063-4016-AC78-8B107B269740}" type="pres">
      <dgm:prSet presAssocID="{E15B4689-7F42-42A6-811A-C5E04AF22C84}" presName="vert1" presStyleCnt="0"/>
      <dgm:spPr/>
    </dgm:pt>
    <dgm:pt modelId="{22CD8A79-0017-47E2-82C2-E203987FC856}" type="pres">
      <dgm:prSet presAssocID="{E7432A45-A6FE-4AC9-BB5B-1ADD81393800}" presName="thickLine" presStyleLbl="alignNode1" presStyleIdx="2" presStyleCnt="5"/>
      <dgm:spPr/>
    </dgm:pt>
    <dgm:pt modelId="{36BC033F-BBF0-44B1-9E17-89D1CCA852BA}" type="pres">
      <dgm:prSet presAssocID="{E7432A45-A6FE-4AC9-BB5B-1ADD81393800}" presName="horz1" presStyleCnt="0"/>
      <dgm:spPr/>
    </dgm:pt>
    <dgm:pt modelId="{B526D705-D05D-41B9-B7C5-E622671BEE40}" type="pres">
      <dgm:prSet presAssocID="{E7432A45-A6FE-4AC9-BB5B-1ADD81393800}" presName="tx1" presStyleLbl="revTx" presStyleIdx="2" presStyleCnt="5"/>
      <dgm:spPr/>
    </dgm:pt>
    <dgm:pt modelId="{710DAFD8-36A4-4E73-A6AE-4A26636BA8A9}" type="pres">
      <dgm:prSet presAssocID="{E7432A45-A6FE-4AC9-BB5B-1ADD81393800}" presName="vert1" presStyleCnt="0"/>
      <dgm:spPr/>
    </dgm:pt>
    <dgm:pt modelId="{B219BA5C-CC71-4892-B502-8AF62CB52B93}" type="pres">
      <dgm:prSet presAssocID="{EA4DE9D3-2D62-4963-9297-8AB16BCDE096}" presName="thickLine" presStyleLbl="alignNode1" presStyleIdx="3" presStyleCnt="5"/>
      <dgm:spPr/>
    </dgm:pt>
    <dgm:pt modelId="{EB32EC66-44D6-4482-A3A5-A8134B2CD525}" type="pres">
      <dgm:prSet presAssocID="{EA4DE9D3-2D62-4963-9297-8AB16BCDE096}" presName="horz1" presStyleCnt="0"/>
      <dgm:spPr/>
    </dgm:pt>
    <dgm:pt modelId="{93E37855-843F-4D45-9541-D466FF24DB25}" type="pres">
      <dgm:prSet presAssocID="{EA4DE9D3-2D62-4963-9297-8AB16BCDE096}" presName="tx1" presStyleLbl="revTx" presStyleIdx="3" presStyleCnt="5"/>
      <dgm:spPr/>
    </dgm:pt>
    <dgm:pt modelId="{BE9E00A8-5448-442A-BE41-C5B109796610}" type="pres">
      <dgm:prSet presAssocID="{EA4DE9D3-2D62-4963-9297-8AB16BCDE096}" presName="vert1" presStyleCnt="0"/>
      <dgm:spPr/>
    </dgm:pt>
    <dgm:pt modelId="{1653963A-76AA-4432-A345-99D6AA06A559}" type="pres">
      <dgm:prSet presAssocID="{470A1206-F189-4775-8D9E-FDAEC30A4113}" presName="thickLine" presStyleLbl="alignNode1" presStyleIdx="4" presStyleCnt="5"/>
      <dgm:spPr/>
    </dgm:pt>
    <dgm:pt modelId="{9C115275-5441-4B4C-83E0-E52968F1264E}" type="pres">
      <dgm:prSet presAssocID="{470A1206-F189-4775-8D9E-FDAEC30A4113}" presName="horz1" presStyleCnt="0"/>
      <dgm:spPr/>
    </dgm:pt>
    <dgm:pt modelId="{ABB9D04D-A2DD-4FA6-BC4F-A343655CAFD2}" type="pres">
      <dgm:prSet presAssocID="{470A1206-F189-4775-8D9E-FDAEC30A4113}" presName="tx1" presStyleLbl="revTx" presStyleIdx="4" presStyleCnt="5"/>
      <dgm:spPr/>
    </dgm:pt>
    <dgm:pt modelId="{AD6D3A8B-D8C2-469F-95E7-3762878AA1FD}" type="pres">
      <dgm:prSet presAssocID="{470A1206-F189-4775-8D9E-FDAEC30A4113}" presName="vert1" presStyleCnt="0"/>
      <dgm:spPr/>
    </dgm:pt>
  </dgm:ptLst>
  <dgm:cxnLst>
    <dgm:cxn modelId="{9EB3DF54-88C8-474E-B427-53488881AA8A}" srcId="{49125C1E-09AD-4686-8048-9256D71DD60F}" destId="{E15B4689-7F42-42A6-811A-C5E04AF22C84}" srcOrd="1" destOrd="0" parTransId="{4224D743-73E0-4745-8C57-023404D849F5}" sibTransId="{E87823E8-9B83-4846-A485-5E7943ED128E}"/>
    <dgm:cxn modelId="{67CB9D93-E15C-4ED3-9B44-59A202FB9BD7}" type="presOf" srcId="{EA4DE9D3-2D62-4963-9297-8AB16BCDE096}" destId="{93E37855-843F-4D45-9541-D466FF24DB25}" srcOrd="0" destOrd="0" presId="urn:microsoft.com/office/officeart/2008/layout/LinedList"/>
    <dgm:cxn modelId="{9F842F9A-C392-4CBE-843E-CA7390CAD75C}" srcId="{49125C1E-09AD-4686-8048-9256D71DD60F}" destId="{BA6540FD-A129-49DE-9372-49869BB30399}" srcOrd="0" destOrd="0" parTransId="{6AFF95C1-ED7E-4318-A44E-F5D6AF0F2FEE}" sibTransId="{FE6CFEE0-A911-4D4D-8459-8E8E6B4116CA}"/>
    <dgm:cxn modelId="{CBF949B0-3AAC-4DAB-89DB-510494C47487}" srcId="{49125C1E-09AD-4686-8048-9256D71DD60F}" destId="{E7432A45-A6FE-4AC9-BB5B-1ADD81393800}" srcOrd="2" destOrd="0" parTransId="{DA437711-0677-4295-8E77-C45C6D271E15}" sibTransId="{7C68EA6E-0919-4A92-81D9-F07365E39E53}"/>
    <dgm:cxn modelId="{EA3072B3-B6BA-480D-8E21-307B7FBCECD5}" type="presOf" srcId="{470A1206-F189-4775-8D9E-FDAEC30A4113}" destId="{ABB9D04D-A2DD-4FA6-BC4F-A343655CAFD2}" srcOrd="0" destOrd="0" presId="urn:microsoft.com/office/officeart/2008/layout/LinedList"/>
    <dgm:cxn modelId="{B1520AB4-BD12-4F33-BBB6-61D20B270677}" type="presOf" srcId="{E15B4689-7F42-42A6-811A-C5E04AF22C84}" destId="{0815263E-6894-443A-8A72-1BA3B0CDC9F7}" srcOrd="0" destOrd="0" presId="urn:microsoft.com/office/officeart/2008/layout/LinedList"/>
    <dgm:cxn modelId="{20B468BD-192B-4B53-9505-D3E006302C28}" srcId="{49125C1E-09AD-4686-8048-9256D71DD60F}" destId="{470A1206-F189-4775-8D9E-FDAEC30A4113}" srcOrd="4" destOrd="0" parTransId="{19129F56-50F2-4B0F-8C70-60FEB2674744}" sibTransId="{EF971894-FCE9-45BB-ADE1-8C5438F89C22}"/>
    <dgm:cxn modelId="{2D8630CD-B4D9-4971-B9E4-FE8D2C1BD9A4}" type="presOf" srcId="{49125C1E-09AD-4686-8048-9256D71DD60F}" destId="{B14BD308-6BF5-4B09-99C3-71B06B30E8D9}" srcOrd="0" destOrd="0" presId="urn:microsoft.com/office/officeart/2008/layout/LinedList"/>
    <dgm:cxn modelId="{1D0454CD-BC3A-411B-8AA2-38E91C2334DE}" srcId="{49125C1E-09AD-4686-8048-9256D71DD60F}" destId="{EA4DE9D3-2D62-4963-9297-8AB16BCDE096}" srcOrd="3" destOrd="0" parTransId="{96C38BAB-5C03-47A1-BCED-4211F0B91672}" sibTransId="{8E3A9A58-FAC1-4F10-96F2-3A751DAB5E64}"/>
    <dgm:cxn modelId="{0EDE58F0-DB5D-41B4-9539-A7B7C33D6872}" type="presOf" srcId="{BA6540FD-A129-49DE-9372-49869BB30399}" destId="{317BEE64-505E-493D-8FAD-91222D9110D2}" srcOrd="0" destOrd="0" presId="urn:microsoft.com/office/officeart/2008/layout/LinedList"/>
    <dgm:cxn modelId="{3FF5AEF6-7B3D-47C4-BE40-DE3477DD182A}" type="presOf" srcId="{E7432A45-A6FE-4AC9-BB5B-1ADD81393800}" destId="{B526D705-D05D-41B9-B7C5-E622671BEE40}" srcOrd="0" destOrd="0" presId="urn:microsoft.com/office/officeart/2008/layout/LinedList"/>
    <dgm:cxn modelId="{3C10BE83-B6E2-4656-B2A0-09A917158D57}" type="presParOf" srcId="{B14BD308-6BF5-4B09-99C3-71B06B30E8D9}" destId="{D9263EC6-A155-4DA6-9A50-1A8C8CDA0846}" srcOrd="0" destOrd="0" presId="urn:microsoft.com/office/officeart/2008/layout/LinedList"/>
    <dgm:cxn modelId="{47E0A6E1-C2E5-4434-B587-3582B3E27236}" type="presParOf" srcId="{B14BD308-6BF5-4B09-99C3-71B06B30E8D9}" destId="{47A29112-0B2B-4D63-944A-61DD7369796C}" srcOrd="1" destOrd="0" presId="urn:microsoft.com/office/officeart/2008/layout/LinedList"/>
    <dgm:cxn modelId="{888C9C1D-D672-47D2-8A41-1245870C4733}" type="presParOf" srcId="{47A29112-0B2B-4D63-944A-61DD7369796C}" destId="{317BEE64-505E-493D-8FAD-91222D9110D2}" srcOrd="0" destOrd="0" presId="urn:microsoft.com/office/officeart/2008/layout/LinedList"/>
    <dgm:cxn modelId="{5E7A6C6D-0A0B-481F-B6DB-19AF76566A06}" type="presParOf" srcId="{47A29112-0B2B-4D63-944A-61DD7369796C}" destId="{E3427600-0F03-46F8-89CA-F517610B0872}" srcOrd="1" destOrd="0" presId="urn:microsoft.com/office/officeart/2008/layout/LinedList"/>
    <dgm:cxn modelId="{77C40C47-0CC2-469A-964C-35F7CB9C04A2}" type="presParOf" srcId="{B14BD308-6BF5-4B09-99C3-71B06B30E8D9}" destId="{D1BA7128-F6CF-4E60-9FFB-35D277E81AC9}" srcOrd="2" destOrd="0" presId="urn:microsoft.com/office/officeart/2008/layout/LinedList"/>
    <dgm:cxn modelId="{DDD9B179-DD26-4BFE-90D6-04842491F4B1}" type="presParOf" srcId="{B14BD308-6BF5-4B09-99C3-71B06B30E8D9}" destId="{B7B60BC4-C465-491D-8ECF-AB1EE2D6F2F8}" srcOrd="3" destOrd="0" presId="urn:microsoft.com/office/officeart/2008/layout/LinedList"/>
    <dgm:cxn modelId="{DE9936C0-90AB-44F0-9FFF-6A130ADD9DDD}" type="presParOf" srcId="{B7B60BC4-C465-491D-8ECF-AB1EE2D6F2F8}" destId="{0815263E-6894-443A-8A72-1BA3B0CDC9F7}" srcOrd="0" destOrd="0" presId="urn:microsoft.com/office/officeart/2008/layout/LinedList"/>
    <dgm:cxn modelId="{13B45F4A-EAF5-4DBA-8312-F76D95E93C3E}" type="presParOf" srcId="{B7B60BC4-C465-491D-8ECF-AB1EE2D6F2F8}" destId="{787F75CC-5063-4016-AC78-8B107B269740}" srcOrd="1" destOrd="0" presId="urn:microsoft.com/office/officeart/2008/layout/LinedList"/>
    <dgm:cxn modelId="{80BC47B4-FDB3-4D8E-AB9C-BB6062C97BA5}" type="presParOf" srcId="{B14BD308-6BF5-4B09-99C3-71B06B30E8D9}" destId="{22CD8A79-0017-47E2-82C2-E203987FC856}" srcOrd="4" destOrd="0" presId="urn:microsoft.com/office/officeart/2008/layout/LinedList"/>
    <dgm:cxn modelId="{0065CCCC-25C8-4FB5-9444-F4FEA3DEB8A8}" type="presParOf" srcId="{B14BD308-6BF5-4B09-99C3-71B06B30E8D9}" destId="{36BC033F-BBF0-44B1-9E17-89D1CCA852BA}" srcOrd="5" destOrd="0" presId="urn:microsoft.com/office/officeart/2008/layout/LinedList"/>
    <dgm:cxn modelId="{9DCFB00A-B640-4DE4-B22F-D6A4E027A1E3}" type="presParOf" srcId="{36BC033F-BBF0-44B1-9E17-89D1CCA852BA}" destId="{B526D705-D05D-41B9-B7C5-E622671BEE40}" srcOrd="0" destOrd="0" presId="urn:microsoft.com/office/officeart/2008/layout/LinedList"/>
    <dgm:cxn modelId="{81793115-1043-423F-88EA-4CD65DD3A390}" type="presParOf" srcId="{36BC033F-BBF0-44B1-9E17-89D1CCA852BA}" destId="{710DAFD8-36A4-4E73-A6AE-4A26636BA8A9}" srcOrd="1" destOrd="0" presId="urn:microsoft.com/office/officeart/2008/layout/LinedList"/>
    <dgm:cxn modelId="{EA6C0234-09B0-4FA8-B949-F18AC03FC3E5}" type="presParOf" srcId="{B14BD308-6BF5-4B09-99C3-71B06B30E8D9}" destId="{B219BA5C-CC71-4892-B502-8AF62CB52B93}" srcOrd="6" destOrd="0" presId="urn:microsoft.com/office/officeart/2008/layout/LinedList"/>
    <dgm:cxn modelId="{61D97A48-82C4-456A-A87E-E746E0BCC2EA}" type="presParOf" srcId="{B14BD308-6BF5-4B09-99C3-71B06B30E8D9}" destId="{EB32EC66-44D6-4482-A3A5-A8134B2CD525}" srcOrd="7" destOrd="0" presId="urn:microsoft.com/office/officeart/2008/layout/LinedList"/>
    <dgm:cxn modelId="{0F52502B-39BF-4F41-8BFB-98516AF0B74F}" type="presParOf" srcId="{EB32EC66-44D6-4482-A3A5-A8134B2CD525}" destId="{93E37855-843F-4D45-9541-D466FF24DB25}" srcOrd="0" destOrd="0" presId="urn:microsoft.com/office/officeart/2008/layout/LinedList"/>
    <dgm:cxn modelId="{0E4471D3-CC17-491C-B6DF-2465F545A47A}" type="presParOf" srcId="{EB32EC66-44D6-4482-A3A5-A8134B2CD525}" destId="{BE9E00A8-5448-442A-BE41-C5B109796610}" srcOrd="1" destOrd="0" presId="urn:microsoft.com/office/officeart/2008/layout/LinedList"/>
    <dgm:cxn modelId="{6320E9C4-F41E-4E79-A7D2-7B690D2C8F7C}" type="presParOf" srcId="{B14BD308-6BF5-4B09-99C3-71B06B30E8D9}" destId="{1653963A-76AA-4432-A345-99D6AA06A559}" srcOrd="8" destOrd="0" presId="urn:microsoft.com/office/officeart/2008/layout/LinedList"/>
    <dgm:cxn modelId="{888EBD15-3CF8-44E5-A8F0-15C5F9BADB82}" type="presParOf" srcId="{B14BD308-6BF5-4B09-99C3-71B06B30E8D9}" destId="{9C115275-5441-4B4C-83E0-E52968F1264E}" srcOrd="9" destOrd="0" presId="urn:microsoft.com/office/officeart/2008/layout/LinedList"/>
    <dgm:cxn modelId="{16035ADA-3F9A-4D09-AE5A-22BCC6ACCFA0}" type="presParOf" srcId="{9C115275-5441-4B4C-83E0-E52968F1264E}" destId="{ABB9D04D-A2DD-4FA6-BC4F-A343655CAFD2}" srcOrd="0" destOrd="0" presId="urn:microsoft.com/office/officeart/2008/layout/LinedList"/>
    <dgm:cxn modelId="{A9FF5173-B042-4193-85A4-34AA119FDAE6}" type="presParOf" srcId="{9C115275-5441-4B4C-83E0-E52968F1264E}" destId="{AD6D3A8B-D8C2-469F-95E7-3762878AA1F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7538CF-9FBE-4DAA-84A7-E2A35424B856}" type="doc">
      <dgm:prSet loTypeId="urn:microsoft.com/office/officeart/2016/7/layout/LinearArrowProcessNumbered" loCatId="process" qsTypeId="urn:microsoft.com/office/officeart/2005/8/quickstyle/simple4" qsCatId="simple" csTypeId="urn:microsoft.com/office/officeart/2005/8/colors/accent3_2" csCatId="accent3" phldr="1"/>
      <dgm:spPr/>
      <dgm:t>
        <a:bodyPr/>
        <a:lstStyle/>
        <a:p>
          <a:endParaRPr lang="en-US"/>
        </a:p>
      </dgm:t>
    </dgm:pt>
    <dgm:pt modelId="{AD98B6D0-EC94-43DA-A565-AACCA56D7A15}">
      <dgm:prSet custT="1"/>
      <dgm:spPr>
        <a:solidFill>
          <a:srgbClr val="0070C0">
            <a:alpha val="90000"/>
          </a:srgbClr>
        </a:solidFill>
      </dgm:spPr>
      <dgm:t>
        <a:bodyPr/>
        <a:lstStyle/>
        <a:p>
          <a:r>
            <a:rPr lang="en-US" sz="2400" b="0" i="0" dirty="0">
              <a:solidFill>
                <a:schemeClr val="bg1"/>
              </a:solidFill>
            </a:rPr>
            <a:t>Easterseals Central TX</a:t>
          </a:r>
          <a:endParaRPr lang="en-US" sz="2400" dirty="0">
            <a:solidFill>
              <a:schemeClr val="bg1"/>
            </a:solidFill>
          </a:endParaRPr>
        </a:p>
      </dgm:t>
    </dgm:pt>
    <dgm:pt modelId="{06EE5541-B70D-4668-BF9D-4C8C1C3167F9}" type="parTrans" cxnId="{295B3620-BB73-4494-81F8-4D41A9963403}">
      <dgm:prSet/>
      <dgm:spPr/>
      <dgm:t>
        <a:bodyPr/>
        <a:lstStyle/>
        <a:p>
          <a:endParaRPr lang="en-US"/>
        </a:p>
      </dgm:t>
    </dgm:pt>
    <dgm:pt modelId="{BC7040EE-CE99-4D5C-AE3C-C69B8F42CB7F}" type="sibTrans" cxnId="{295B3620-BB73-4494-81F8-4D41A9963403}">
      <dgm:prSet phldrT="1"/>
      <dgm:spPr>
        <a:solidFill>
          <a:srgbClr val="0070C0"/>
        </a:solidFill>
      </dgm:spPr>
      <dgm:t>
        <a:bodyPr/>
        <a:lstStyle/>
        <a:p>
          <a:r>
            <a:rPr lang="en-US"/>
            <a:t>1</a:t>
          </a:r>
        </a:p>
      </dgm:t>
    </dgm:pt>
    <dgm:pt modelId="{62B36685-3FDA-4A7E-97AB-D5E4A7139D88}">
      <dgm:prSet/>
      <dgm:spPr>
        <a:solidFill>
          <a:srgbClr val="0070C0">
            <a:alpha val="90000"/>
          </a:srgbClr>
        </a:solidFill>
      </dgm:spPr>
      <dgm:t>
        <a:bodyPr/>
        <a:lstStyle/>
        <a:p>
          <a:r>
            <a:rPr lang="en-US" dirty="0">
              <a:solidFill>
                <a:schemeClr val="bg1"/>
              </a:solidFill>
            </a:rPr>
            <a:t>Easterseals North TX</a:t>
          </a:r>
        </a:p>
      </dgm:t>
    </dgm:pt>
    <dgm:pt modelId="{3E60C858-ED68-40DB-B5E0-9E7FEBB8FC80}" type="parTrans" cxnId="{2E760CCD-87D5-4CBF-91B2-5CB20C8E6793}">
      <dgm:prSet/>
      <dgm:spPr/>
      <dgm:t>
        <a:bodyPr/>
        <a:lstStyle/>
        <a:p>
          <a:endParaRPr lang="en-US"/>
        </a:p>
      </dgm:t>
    </dgm:pt>
    <dgm:pt modelId="{46C2A804-6B47-4EDE-A749-19F21449747D}" type="sibTrans" cxnId="{2E760CCD-87D5-4CBF-91B2-5CB20C8E6793}">
      <dgm:prSet phldrT="2"/>
      <dgm:spPr>
        <a:solidFill>
          <a:srgbClr val="0070C0"/>
        </a:solidFill>
      </dgm:spPr>
      <dgm:t>
        <a:bodyPr/>
        <a:lstStyle/>
        <a:p>
          <a:r>
            <a:rPr lang="en-US">
              <a:solidFill>
                <a:schemeClr val="bg1"/>
              </a:solidFill>
            </a:rPr>
            <a:t>2</a:t>
          </a:r>
        </a:p>
      </dgm:t>
    </dgm:pt>
    <dgm:pt modelId="{D08085AD-41BE-4E66-99CD-A2CA45CF8976}">
      <dgm:prSet custT="1"/>
      <dgm:spPr>
        <a:solidFill>
          <a:srgbClr val="0070C0">
            <a:alpha val="90000"/>
          </a:srgbClr>
        </a:solidFill>
      </dgm:spPr>
      <dgm:t>
        <a:bodyPr/>
        <a:lstStyle/>
        <a:p>
          <a:r>
            <a:rPr lang="en-US" sz="2300" b="0" i="0" dirty="0">
              <a:solidFill>
                <a:schemeClr val="bg1"/>
              </a:solidFill>
            </a:rPr>
            <a:t>MVLE-Northern  VA</a:t>
          </a:r>
          <a:endParaRPr lang="en-US" sz="2300" dirty="0">
            <a:solidFill>
              <a:schemeClr val="bg1"/>
            </a:solidFill>
          </a:endParaRPr>
        </a:p>
      </dgm:t>
    </dgm:pt>
    <dgm:pt modelId="{760F9041-0B72-41B2-936B-C80224DD52A6}" type="parTrans" cxnId="{CA0302BC-F210-4D6A-9E6C-CCFC44411D3A}">
      <dgm:prSet/>
      <dgm:spPr/>
      <dgm:t>
        <a:bodyPr/>
        <a:lstStyle/>
        <a:p>
          <a:endParaRPr lang="en-US"/>
        </a:p>
      </dgm:t>
    </dgm:pt>
    <dgm:pt modelId="{C61FABA8-2FA8-4810-995F-B648A7096FE3}" type="sibTrans" cxnId="{CA0302BC-F210-4D6A-9E6C-CCFC44411D3A}">
      <dgm:prSet phldrT="3"/>
      <dgm:spPr>
        <a:solidFill>
          <a:srgbClr val="0070C0"/>
        </a:solidFill>
      </dgm:spPr>
      <dgm:t>
        <a:bodyPr/>
        <a:lstStyle/>
        <a:p>
          <a:r>
            <a:rPr lang="en-US"/>
            <a:t>3</a:t>
          </a:r>
        </a:p>
      </dgm:t>
    </dgm:pt>
    <dgm:pt modelId="{2AEE7D00-C04F-4232-9750-ABF7CDA431A9}" type="pres">
      <dgm:prSet presAssocID="{FB7538CF-9FBE-4DAA-84A7-E2A35424B856}" presName="linearFlow" presStyleCnt="0">
        <dgm:presLayoutVars>
          <dgm:dir/>
          <dgm:animLvl val="lvl"/>
          <dgm:resizeHandles val="exact"/>
        </dgm:presLayoutVars>
      </dgm:prSet>
      <dgm:spPr/>
    </dgm:pt>
    <dgm:pt modelId="{822533F1-C47D-424D-B181-167F3339879F}" type="pres">
      <dgm:prSet presAssocID="{AD98B6D0-EC94-43DA-A565-AACCA56D7A15}" presName="compositeNode" presStyleCnt="0"/>
      <dgm:spPr/>
    </dgm:pt>
    <dgm:pt modelId="{DE690FCC-ED15-4BF7-8C6F-267746D3521C}" type="pres">
      <dgm:prSet presAssocID="{AD98B6D0-EC94-43DA-A565-AACCA56D7A15}" presName="parTx" presStyleLbl="node1" presStyleIdx="0" presStyleCnt="0">
        <dgm:presLayoutVars>
          <dgm:chMax val="0"/>
          <dgm:chPref val="0"/>
          <dgm:bulletEnabled val="1"/>
        </dgm:presLayoutVars>
      </dgm:prSet>
      <dgm:spPr/>
    </dgm:pt>
    <dgm:pt modelId="{AD35DD30-229F-40F7-8121-1DB02E4CBED1}" type="pres">
      <dgm:prSet presAssocID="{AD98B6D0-EC94-43DA-A565-AACCA56D7A15}" presName="parSh" presStyleCnt="0"/>
      <dgm:spPr/>
    </dgm:pt>
    <dgm:pt modelId="{7F93D59E-EE7C-46A4-B66E-75EB606BDD2C}" type="pres">
      <dgm:prSet presAssocID="{AD98B6D0-EC94-43DA-A565-AACCA56D7A15}" presName="lineNode" presStyleLbl="alignAccFollowNode1" presStyleIdx="0" presStyleCnt="9"/>
      <dgm:spPr/>
    </dgm:pt>
    <dgm:pt modelId="{470F795F-144F-47C5-A5B2-9BD0B75A14EA}" type="pres">
      <dgm:prSet presAssocID="{AD98B6D0-EC94-43DA-A565-AACCA56D7A15}" presName="lineArrowNode" presStyleLbl="alignAccFollowNode1" presStyleIdx="1" presStyleCnt="9"/>
      <dgm:spPr/>
    </dgm:pt>
    <dgm:pt modelId="{6FD0231E-3DDD-4A07-A72F-20C4BBF664E6}" type="pres">
      <dgm:prSet presAssocID="{BC7040EE-CE99-4D5C-AE3C-C69B8F42CB7F}" presName="sibTransNodeCircle" presStyleLbl="alignNode1" presStyleIdx="0" presStyleCnt="3">
        <dgm:presLayoutVars>
          <dgm:chMax val="0"/>
          <dgm:bulletEnabled/>
        </dgm:presLayoutVars>
      </dgm:prSet>
      <dgm:spPr/>
    </dgm:pt>
    <dgm:pt modelId="{2E1B67FC-83ED-49C6-B3FA-74FDB78FE279}" type="pres">
      <dgm:prSet presAssocID="{BC7040EE-CE99-4D5C-AE3C-C69B8F42CB7F}" presName="spacerBetweenCircleAndCallout" presStyleCnt="0">
        <dgm:presLayoutVars/>
      </dgm:prSet>
      <dgm:spPr/>
    </dgm:pt>
    <dgm:pt modelId="{16FE33AF-EFA2-49F1-A34B-D8D600CE27C2}" type="pres">
      <dgm:prSet presAssocID="{AD98B6D0-EC94-43DA-A565-AACCA56D7A15}" presName="nodeText" presStyleLbl="alignAccFollowNode1" presStyleIdx="2" presStyleCnt="9">
        <dgm:presLayoutVars>
          <dgm:bulletEnabled val="1"/>
        </dgm:presLayoutVars>
      </dgm:prSet>
      <dgm:spPr/>
    </dgm:pt>
    <dgm:pt modelId="{CCD578B9-2555-4F95-9D23-DC4EADD5D23F}" type="pres">
      <dgm:prSet presAssocID="{BC7040EE-CE99-4D5C-AE3C-C69B8F42CB7F}" presName="sibTransComposite" presStyleCnt="0"/>
      <dgm:spPr/>
    </dgm:pt>
    <dgm:pt modelId="{DB878232-E406-4254-971A-3C62852CF86E}" type="pres">
      <dgm:prSet presAssocID="{62B36685-3FDA-4A7E-97AB-D5E4A7139D88}" presName="compositeNode" presStyleCnt="0"/>
      <dgm:spPr/>
    </dgm:pt>
    <dgm:pt modelId="{EB364CAD-6FC9-49B6-B03E-DFA461DC2FC3}" type="pres">
      <dgm:prSet presAssocID="{62B36685-3FDA-4A7E-97AB-D5E4A7139D88}" presName="parTx" presStyleLbl="node1" presStyleIdx="0" presStyleCnt="0">
        <dgm:presLayoutVars>
          <dgm:chMax val="0"/>
          <dgm:chPref val="0"/>
          <dgm:bulletEnabled val="1"/>
        </dgm:presLayoutVars>
      </dgm:prSet>
      <dgm:spPr/>
    </dgm:pt>
    <dgm:pt modelId="{529EF71A-BA6C-49D5-AE53-B0C4A07E6BAC}" type="pres">
      <dgm:prSet presAssocID="{62B36685-3FDA-4A7E-97AB-D5E4A7139D88}" presName="parSh" presStyleCnt="0"/>
      <dgm:spPr/>
    </dgm:pt>
    <dgm:pt modelId="{5B31C03B-E77A-4917-BCE7-0E122A18688C}" type="pres">
      <dgm:prSet presAssocID="{62B36685-3FDA-4A7E-97AB-D5E4A7139D88}" presName="lineNode" presStyleLbl="alignAccFollowNode1" presStyleIdx="3" presStyleCnt="9"/>
      <dgm:spPr/>
    </dgm:pt>
    <dgm:pt modelId="{1A06CB2C-3391-4AD5-A060-1C163590040B}" type="pres">
      <dgm:prSet presAssocID="{62B36685-3FDA-4A7E-97AB-D5E4A7139D88}" presName="lineArrowNode" presStyleLbl="alignAccFollowNode1" presStyleIdx="4" presStyleCnt="9"/>
      <dgm:spPr/>
    </dgm:pt>
    <dgm:pt modelId="{9FEDDE0D-BEEA-4C31-8805-B448F7A3D3AF}" type="pres">
      <dgm:prSet presAssocID="{46C2A804-6B47-4EDE-A749-19F21449747D}" presName="sibTransNodeCircle" presStyleLbl="alignNode1" presStyleIdx="1" presStyleCnt="3">
        <dgm:presLayoutVars>
          <dgm:chMax val="0"/>
          <dgm:bulletEnabled/>
        </dgm:presLayoutVars>
      </dgm:prSet>
      <dgm:spPr/>
    </dgm:pt>
    <dgm:pt modelId="{D82EABF0-3761-44F3-80F9-06BCB64B1718}" type="pres">
      <dgm:prSet presAssocID="{46C2A804-6B47-4EDE-A749-19F21449747D}" presName="spacerBetweenCircleAndCallout" presStyleCnt="0">
        <dgm:presLayoutVars/>
      </dgm:prSet>
      <dgm:spPr/>
    </dgm:pt>
    <dgm:pt modelId="{50EB3EEF-65FC-4FD3-B9B0-72D28D565CDA}" type="pres">
      <dgm:prSet presAssocID="{62B36685-3FDA-4A7E-97AB-D5E4A7139D88}" presName="nodeText" presStyleLbl="alignAccFollowNode1" presStyleIdx="5" presStyleCnt="9">
        <dgm:presLayoutVars>
          <dgm:bulletEnabled val="1"/>
        </dgm:presLayoutVars>
      </dgm:prSet>
      <dgm:spPr/>
    </dgm:pt>
    <dgm:pt modelId="{7DAE2F6A-21CB-483C-8E84-E25A268244BC}" type="pres">
      <dgm:prSet presAssocID="{46C2A804-6B47-4EDE-A749-19F21449747D}" presName="sibTransComposite" presStyleCnt="0"/>
      <dgm:spPr/>
    </dgm:pt>
    <dgm:pt modelId="{1E9D15E5-681B-43BE-8180-93F81AA75C62}" type="pres">
      <dgm:prSet presAssocID="{D08085AD-41BE-4E66-99CD-A2CA45CF8976}" presName="compositeNode" presStyleCnt="0"/>
      <dgm:spPr/>
    </dgm:pt>
    <dgm:pt modelId="{444AD091-CDAE-4B3F-B914-C266B8E1C573}" type="pres">
      <dgm:prSet presAssocID="{D08085AD-41BE-4E66-99CD-A2CA45CF8976}" presName="parTx" presStyleLbl="node1" presStyleIdx="0" presStyleCnt="0">
        <dgm:presLayoutVars>
          <dgm:chMax val="0"/>
          <dgm:chPref val="0"/>
          <dgm:bulletEnabled val="1"/>
        </dgm:presLayoutVars>
      </dgm:prSet>
      <dgm:spPr/>
    </dgm:pt>
    <dgm:pt modelId="{0208AE62-562C-41FA-BEF1-81234FD1C6EB}" type="pres">
      <dgm:prSet presAssocID="{D08085AD-41BE-4E66-99CD-A2CA45CF8976}" presName="parSh" presStyleCnt="0"/>
      <dgm:spPr/>
    </dgm:pt>
    <dgm:pt modelId="{ED4A185E-1110-4E03-8DF0-B9FBDFC2BC33}" type="pres">
      <dgm:prSet presAssocID="{D08085AD-41BE-4E66-99CD-A2CA45CF8976}" presName="lineNode" presStyleLbl="alignAccFollowNode1" presStyleIdx="6" presStyleCnt="9"/>
      <dgm:spPr/>
    </dgm:pt>
    <dgm:pt modelId="{0F2F063D-B941-4DE1-8069-AA31C59271CD}" type="pres">
      <dgm:prSet presAssocID="{D08085AD-41BE-4E66-99CD-A2CA45CF8976}" presName="lineArrowNode" presStyleLbl="alignAccFollowNode1" presStyleIdx="7" presStyleCnt="9"/>
      <dgm:spPr/>
    </dgm:pt>
    <dgm:pt modelId="{0C3A7C0E-E3D9-4F63-9657-4FBE9E7348A9}" type="pres">
      <dgm:prSet presAssocID="{C61FABA8-2FA8-4810-995F-B648A7096FE3}" presName="sibTransNodeCircle" presStyleLbl="alignNode1" presStyleIdx="2" presStyleCnt="3">
        <dgm:presLayoutVars>
          <dgm:chMax val="0"/>
          <dgm:bulletEnabled/>
        </dgm:presLayoutVars>
      </dgm:prSet>
      <dgm:spPr/>
    </dgm:pt>
    <dgm:pt modelId="{8748D2A7-D57D-4BAD-AE9B-096C2010FA44}" type="pres">
      <dgm:prSet presAssocID="{C61FABA8-2FA8-4810-995F-B648A7096FE3}" presName="spacerBetweenCircleAndCallout" presStyleCnt="0">
        <dgm:presLayoutVars/>
      </dgm:prSet>
      <dgm:spPr/>
    </dgm:pt>
    <dgm:pt modelId="{B5DD8E8B-1CC2-429E-8FAB-AF891ED9C61C}" type="pres">
      <dgm:prSet presAssocID="{D08085AD-41BE-4E66-99CD-A2CA45CF8976}" presName="nodeText" presStyleLbl="alignAccFollowNode1" presStyleIdx="8" presStyleCnt="9">
        <dgm:presLayoutVars>
          <dgm:bulletEnabled val="1"/>
        </dgm:presLayoutVars>
      </dgm:prSet>
      <dgm:spPr/>
    </dgm:pt>
  </dgm:ptLst>
  <dgm:cxnLst>
    <dgm:cxn modelId="{00418C1E-7DBF-44C7-8484-1A9DE3F38BB2}" type="presOf" srcId="{BC7040EE-CE99-4D5C-AE3C-C69B8F42CB7F}" destId="{6FD0231E-3DDD-4A07-A72F-20C4BBF664E6}" srcOrd="0" destOrd="0" presId="urn:microsoft.com/office/officeart/2016/7/layout/LinearArrowProcessNumbered"/>
    <dgm:cxn modelId="{295B3620-BB73-4494-81F8-4D41A9963403}" srcId="{FB7538CF-9FBE-4DAA-84A7-E2A35424B856}" destId="{AD98B6D0-EC94-43DA-A565-AACCA56D7A15}" srcOrd="0" destOrd="0" parTransId="{06EE5541-B70D-4668-BF9D-4C8C1C3167F9}" sibTransId="{BC7040EE-CE99-4D5C-AE3C-C69B8F42CB7F}"/>
    <dgm:cxn modelId="{A91EF523-FD3B-4DFF-8AEF-B70DBA5BEE67}" type="presOf" srcId="{AD98B6D0-EC94-43DA-A565-AACCA56D7A15}" destId="{16FE33AF-EFA2-49F1-A34B-D8D600CE27C2}" srcOrd="0" destOrd="0" presId="urn:microsoft.com/office/officeart/2016/7/layout/LinearArrowProcessNumbered"/>
    <dgm:cxn modelId="{A4CBDF29-7D75-4874-83C2-0CF1407522AA}" type="presOf" srcId="{D08085AD-41BE-4E66-99CD-A2CA45CF8976}" destId="{B5DD8E8B-1CC2-429E-8FAB-AF891ED9C61C}" srcOrd="0" destOrd="0" presId="urn:microsoft.com/office/officeart/2016/7/layout/LinearArrowProcessNumbered"/>
    <dgm:cxn modelId="{8497432E-2BAF-434F-85ED-F4B288EB6C7B}" type="presOf" srcId="{FB7538CF-9FBE-4DAA-84A7-E2A35424B856}" destId="{2AEE7D00-C04F-4232-9750-ABF7CDA431A9}" srcOrd="0" destOrd="0" presId="urn:microsoft.com/office/officeart/2016/7/layout/LinearArrowProcessNumbered"/>
    <dgm:cxn modelId="{3BAC6C45-A49A-4FB3-8700-A32B05C256B3}" type="presOf" srcId="{46C2A804-6B47-4EDE-A749-19F21449747D}" destId="{9FEDDE0D-BEEA-4C31-8805-B448F7A3D3AF}" srcOrd="0" destOrd="0" presId="urn:microsoft.com/office/officeart/2016/7/layout/LinearArrowProcessNumbered"/>
    <dgm:cxn modelId="{E368197C-601F-4724-8D5C-49379F820067}" type="presOf" srcId="{62B36685-3FDA-4A7E-97AB-D5E4A7139D88}" destId="{50EB3EEF-65FC-4FD3-B9B0-72D28D565CDA}" srcOrd="0" destOrd="0" presId="urn:microsoft.com/office/officeart/2016/7/layout/LinearArrowProcessNumbered"/>
    <dgm:cxn modelId="{9E1BB5AA-9529-42FA-A021-3CA355F929D1}" type="presOf" srcId="{C61FABA8-2FA8-4810-995F-B648A7096FE3}" destId="{0C3A7C0E-E3D9-4F63-9657-4FBE9E7348A9}" srcOrd="0" destOrd="0" presId="urn:microsoft.com/office/officeart/2016/7/layout/LinearArrowProcessNumbered"/>
    <dgm:cxn modelId="{CA0302BC-F210-4D6A-9E6C-CCFC44411D3A}" srcId="{FB7538CF-9FBE-4DAA-84A7-E2A35424B856}" destId="{D08085AD-41BE-4E66-99CD-A2CA45CF8976}" srcOrd="2" destOrd="0" parTransId="{760F9041-0B72-41B2-936B-C80224DD52A6}" sibTransId="{C61FABA8-2FA8-4810-995F-B648A7096FE3}"/>
    <dgm:cxn modelId="{2E760CCD-87D5-4CBF-91B2-5CB20C8E6793}" srcId="{FB7538CF-9FBE-4DAA-84A7-E2A35424B856}" destId="{62B36685-3FDA-4A7E-97AB-D5E4A7139D88}" srcOrd="1" destOrd="0" parTransId="{3E60C858-ED68-40DB-B5E0-9E7FEBB8FC80}" sibTransId="{46C2A804-6B47-4EDE-A749-19F21449747D}"/>
    <dgm:cxn modelId="{76494910-A602-4DDE-B4E9-22188407BD42}" type="presParOf" srcId="{2AEE7D00-C04F-4232-9750-ABF7CDA431A9}" destId="{822533F1-C47D-424D-B181-167F3339879F}" srcOrd="0" destOrd="0" presId="urn:microsoft.com/office/officeart/2016/7/layout/LinearArrowProcessNumbered"/>
    <dgm:cxn modelId="{16D4BE55-E810-468A-AA62-358CC36938BA}" type="presParOf" srcId="{822533F1-C47D-424D-B181-167F3339879F}" destId="{DE690FCC-ED15-4BF7-8C6F-267746D3521C}" srcOrd="0" destOrd="0" presId="urn:microsoft.com/office/officeart/2016/7/layout/LinearArrowProcessNumbered"/>
    <dgm:cxn modelId="{0D3C0977-9E26-4513-A24E-02DD7765BC87}" type="presParOf" srcId="{822533F1-C47D-424D-B181-167F3339879F}" destId="{AD35DD30-229F-40F7-8121-1DB02E4CBED1}" srcOrd="1" destOrd="0" presId="urn:microsoft.com/office/officeart/2016/7/layout/LinearArrowProcessNumbered"/>
    <dgm:cxn modelId="{D10040EB-D9CE-40BE-B5F6-25735F4FA78D}" type="presParOf" srcId="{AD35DD30-229F-40F7-8121-1DB02E4CBED1}" destId="{7F93D59E-EE7C-46A4-B66E-75EB606BDD2C}" srcOrd="0" destOrd="0" presId="urn:microsoft.com/office/officeart/2016/7/layout/LinearArrowProcessNumbered"/>
    <dgm:cxn modelId="{794FF332-D0CD-4A8C-AB6F-5F990DA432A0}" type="presParOf" srcId="{AD35DD30-229F-40F7-8121-1DB02E4CBED1}" destId="{470F795F-144F-47C5-A5B2-9BD0B75A14EA}" srcOrd="1" destOrd="0" presId="urn:microsoft.com/office/officeart/2016/7/layout/LinearArrowProcessNumbered"/>
    <dgm:cxn modelId="{F9FF5B7F-58A4-41F5-A257-49DA61957840}" type="presParOf" srcId="{AD35DD30-229F-40F7-8121-1DB02E4CBED1}" destId="{6FD0231E-3DDD-4A07-A72F-20C4BBF664E6}" srcOrd="2" destOrd="0" presId="urn:microsoft.com/office/officeart/2016/7/layout/LinearArrowProcessNumbered"/>
    <dgm:cxn modelId="{FDE0EA3B-3A30-4AD2-848A-B75CA1B91E85}" type="presParOf" srcId="{AD35DD30-229F-40F7-8121-1DB02E4CBED1}" destId="{2E1B67FC-83ED-49C6-B3FA-74FDB78FE279}" srcOrd="3" destOrd="0" presId="urn:microsoft.com/office/officeart/2016/7/layout/LinearArrowProcessNumbered"/>
    <dgm:cxn modelId="{87410DE7-4D71-4A51-B5B1-F4170C219089}" type="presParOf" srcId="{822533F1-C47D-424D-B181-167F3339879F}" destId="{16FE33AF-EFA2-49F1-A34B-D8D600CE27C2}" srcOrd="2" destOrd="0" presId="urn:microsoft.com/office/officeart/2016/7/layout/LinearArrowProcessNumbered"/>
    <dgm:cxn modelId="{FFE75BF7-88A0-466F-ADB6-374EA3040DC6}" type="presParOf" srcId="{2AEE7D00-C04F-4232-9750-ABF7CDA431A9}" destId="{CCD578B9-2555-4F95-9D23-DC4EADD5D23F}" srcOrd="1" destOrd="0" presId="urn:microsoft.com/office/officeart/2016/7/layout/LinearArrowProcessNumbered"/>
    <dgm:cxn modelId="{F5CA0AA8-0A50-47FA-BF76-B9FACFE26F20}" type="presParOf" srcId="{2AEE7D00-C04F-4232-9750-ABF7CDA431A9}" destId="{DB878232-E406-4254-971A-3C62852CF86E}" srcOrd="2" destOrd="0" presId="urn:microsoft.com/office/officeart/2016/7/layout/LinearArrowProcessNumbered"/>
    <dgm:cxn modelId="{0A22E574-D2DF-4F5C-B225-AA990DF30866}" type="presParOf" srcId="{DB878232-E406-4254-971A-3C62852CF86E}" destId="{EB364CAD-6FC9-49B6-B03E-DFA461DC2FC3}" srcOrd="0" destOrd="0" presId="urn:microsoft.com/office/officeart/2016/7/layout/LinearArrowProcessNumbered"/>
    <dgm:cxn modelId="{21935515-B344-4447-B42C-6499133817D5}" type="presParOf" srcId="{DB878232-E406-4254-971A-3C62852CF86E}" destId="{529EF71A-BA6C-49D5-AE53-B0C4A07E6BAC}" srcOrd="1" destOrd="0" presId="urn:microsoft.com/office/officeart/2016/7/layout/LinearArrowProcessNumbered"/>
    <dgm:cxn modelId="{CBE866B3-DA57-4349-A368-2464C6E06B85}" type="presParOf" srcId="{529EF71A-BA6C-49D5-AE53-B0C4A07E6BAC}" destId="{5B31C03B-E77A-4917-BCE7-0E122A18688C}" srcOrd="0" destOrd="0" presId="urn:microsoft.com/office/officeart/2016/7/layout/LinearArrowProcessNumbered"/>
    <dgm:cxn modelId="{5DECEC07-666E-46EF-9253-8C1359ECE6FD}" type="presParOf" srcId="{529EF71A-BA6C-49D5-AE53-B0C4A07E6BAC}" destId="{1A06CB2C-3391-4AD5-A060-1C163590040B}" srcOrd="1" destOrd="0" presId="urn:microsoft.com/office/officeart/2016/7/layout/LinearArrowProcessNumbered"/>
    <dgm:cxn modelId="{01FFEDA9-F828-4DB8-A52B-258AE00DA94C}" type="presParOf" srcId="{529EF71A-BA6C-49D5-AE53-B0C4A07E6BAC}" destId="{9FEDDE0D-BEEA-4C31-8805-B448F7A3D3AF}" srcOrd="2" destOrd="0" presId="urn:microsoft.com/office/officeart/2016/7/layout/LinearArrowProcessNumbered"/>
    <dgm:cxn modelId="{C50F2B25-5892-4020-AF03-9572C598BA22}" type="presParOf" srcId="{529EF71A-BA6C-49D5-AE53-B0C4A07E6BAC}" destId="{D82EABF0-3761-44F3-80F9-06BCB64B1718}" srcOrd="3" destOrd="0" presId="urn:microsoft.com/office/officeart/2016/7/layout/LinearArrowProcessNumbered"/>
    <dgm:cxn modelId="{32CCD312-1BF6-4152-A07D-A6E9DB371621}" type="presParOf" srcId="{DB878232-E406-4254-971A-3C62852CF86E}" destId="{50EB3EEF-65FC-4FD3-B9B0-72D28D565CDA}" srcOrd="2" destOrd="0" presId="urn:microsoft.com/office/officeart/2016/7/layout/LinearArrowProcessNumbered"/>
    <dgm:cxn modelId="{41178AFE-6ABC-475A-B891-250C40A4DF34}" type="presParOf" srcId="{2AEE7D00-C04F-4232-9750-ABF7CDA431A9}" destId="{7DAE2F6A-21CB-483C-8E84-E25A268244BC}" srcOrd="3" destOrd="0" presId="urn:microsoft.com/office/officeart/2016/7/layout/LinearArrowProcessNumbered"/>
    <dgm:cxn modelId="{DFFE7440-6113-4AFF-BC8B-B9ECC9FD82B5}" type="presParOf" srcId="{2AEE7D00-C04F-4232-9750-ABF7CDA431A9}" destId="{1E9D15E5-681B-43BE-8180-93F81AA75C62}" srcOrd="4" destOrd="0" presId="urn:microsoft.com/office/officeart/2016/7/layout/LinearArrowProcessNumbered"/>
    <dgm:cxn modelId="{492D691A-E07D-4DB9-A8B7-4260222AE73F}" type="presParOf" srcId="{1E9D15E5-681B-43BE-8180-93F81AA75C62}" destId="{444AD091-CDAE-4B3F-B914-C266B8E1C573}" srcOrd="0" destOrd="0" presId="urn:microsoft.com/office/officeart/2016/7/layout/LinearArrowProcessNumbered"/>
    <dgm:cxn modelId="{9A3D652A-ED0E-431B-B575-7A814D4B457C}" type="presParOf" srcId="{1E9D15E5-681B-43BE-8180-93F81AA75C62}" destId="{0208AE62-562C-41FA-BEF1-81234FD1C6EB}" srcOrd="1" destOrd="0" presId="urn:microsoft.com/office/officeart/2016/7/layout/LinearArrowProcessNumbered"/>
    <dgm:cxn modelId="{C0116513-77DA-4733-98F7-E79966995718}" type="presParOf" srcId="{0208AE62-562C-41FA-BEF1-81234FD1C6EB}" destId="{ED4A185E-1110-4E03-8DF0-B9FBDFC2BC33}" srcOrd="0" destOrd="0" presId="urn:microsoft.com/office/officeart/2016/7/layout/LinearArrowProcessNumbered"/>
    <dgm:cxn modelId="{4B220DD4-B801-4479-8416-2F0F347EE2BA}" type="presParOf" srcId="{0208AE62-562C-41FA-BEF1-81234FD1C6EB}" destId="{0F2F063D-B941-4DE1-8069-AA31C59271CD}" srcOrd="1" destOrd="0" presId="urn:microsoft.com/office/officeart/2016/7/layout/LinearArrowProcessNumbered"/>
    <dgm:cxn modelId="{A3978292-1595-49BD-AB4C-0946A02F2CD3}" type="presParOf" srcId="{0208AE62-562C-41FA-BEF1-81234FD1C6EB}" destId="{0C3A7C0E-E3D9-4F63-9657-4FBE9E7348A9}" srcOrd="2" destOrd="0" presId="urn:microsoft.com/office/officeart/2016/7/layout/LinearArrowProcessNumbered"/>
    <dgm:cxn modelId="{CF7C2BA5-BEF9-4E2D-923B-DDBF5381EFAE}" type="presParOf" srcId="{0208AE62-562C-41FA-BEF1-81234FD1C6EB}" destId="{8748D2A7-D57D-4BAD-AE9B-096C2010FA44}" srcOrd="3" destOrd="0" presId="urn:microsoft.com/office/officeart/2016/7/layout/LinearArrowProcessNumbered"/>
    <dgm:cxn modelId="{19185BD0-FAAA-45A3-B1A4-3F3964D156C2}" type="presParOf" srcId="{1E9D15E5-681B-43BE-8180-93F81AA75C62}" destId="{B5DD8E8B-1CC2-429E-8FAB-AF891ED9C61C}" srcOrd="2" destOrd="0" presId="urn:microsoft.com/office/officeart/2016/7/layout/LinearArrow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9EEB1D-042E-4408-B2FD-E6C1059C5B7D}"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D1AA0227-5411-4563-B5CF-64DC2A804A72}">
      <dgm:prSet custT="1"/>
      <dgm:spPr>
        <a:solidFill>
          <a:srgbClr val="0070C0"/>
        </a:solidFill>
      </dgm:spPr>
      <dgm:t>
        <a:bodyPr/>
        <a:lstStyle/>
        <a:p>
          <a:r>
            <a:rPr lang="en-US" sz="1600" dirty="0"/>
            <a:t>In FY 2018, 28% of individuals who achieved employment earned a salary of $16.01 per hour or more. The Fedcap Group remains committed to “moving the needle” when it comes to helping individuals find employment with competitive salaries and is eager to see future growth in this area. </a:t>
          </a:r>
        </a:p>
      </dgm:t>
    </dgm:pt>
    <dgm:pt modelId="{6C79A69F-F783-453C-9DED-06D35579D511}" type="parTrans" cxnId="{4385A78C-9440-43E8-977A-F7D14C033D44}">
      <dgm:prSet/>
      <dgm:spPr/>
      <dgm:t>
        <a:bodyPr/>
        <a:lstStyle/>
        <a:p>
          <a:endParaRPr lang="en-US" sz="1800"/>
        </a:p>
      </dgm:t>
    </dgm:pt>
    <dgm:pt modelId="{391360D6-21D7-484A-B354-48AF26C21190}" type="sibTrans" cxnId="{4385A78C-9440-43E8-977A-F7D14C033D44}">
      <dgm:prSet/>
      <dgm:spPr/>
      <dgm:t>
        <a:bodyPr/>
        <a:lstStyle/>
        <a:p>
          <a:endParaRPr lang="en-US" sz="1800"/>
        </a:p>
      </dgm:t>
    </dgm:pt>
    <dgm:pt modelId="{DB6C32C1-1BE3-4F66-B6E3-5C3EE7680B65}">
      <dgm:prSet custT="1"/>
      <dgm:spPr>
        <a:solidFill>
          <a:srgbClr val="0070C0"/>
        </a:solidFill>
      </dgm:spPr>
      <dgm:t>
        <a:bodyPr/>
        <a:lstStyle/>
        <a:p>
          <a:pPr marL="0" lvl="0" defTabSz="711200">
            <a:lnSpc>
              <a:spcPct val="90000"/>
            </a:lnSpc>
            <a:spcBef>
              <a:spcPct val="0"/>
            </a:spcBef>
            <a:spcAft>
              <a:spcPct val="35000"/>
            </a:spcAft>
            <a:buNone/>
          </a:pPr>
          <a:endParaRPr lang="en-US" sz="1600" kern="1200" dirty="0">
            <a:solidFill>
              <a:prstClr val="white"/>
            </a:solidFill>
            <a:latin typeface="Corbel" panose="020B0503020204020204"/>
            <a:ea typeface="+mn-ea"/>
            <a:cs typeface="+mn-cs"/>
          </a:endParaRPr>
        </a:p>
        <a:p>
          <a:pPr marL="0" lvl="0" defTabSz="711200">
            <a:lnSpc>
              <a:spcPct val="90000"/>
            </a:lnSpc>
            <a:spcBef>
              <a:spcPct val="0"/>
            </a:spcBef>
            <a:spcAft>
              <a:spcPct val="35000"/>
            </a:spcAft>
            <a:buNone/>
          </a:pPr>
          <a:r>
            <a:rPr lang="en-US" sz="1600" kern="1200" dirty="0">
              <a:solidFill>
                <a:prstClr val="white"/>
              </a:solidFill>
              <a:latin typeface="Corbel" panose="020B0503020204020204"/>
              <a:ea typeface="+mn-ea"/>
              <a:cs typeface="+mn-cs"/>
            </a:rPr>
            <a:t>In FY 2018 Single Stop served 205,214 people drawing down $530,270,555 in benefits.  </a:t>
          </a:r>
        </a:p>
        <a:p>
          <a:pPr marL="0" lvl="0" defTabSz="711200">
            <a:lnSpc>
              <a:spcPct val="90000"/>
            </a:lnSpc>
            <a:spcBef>
              <a:spcPct val="0"/>
            </a:spcBef>
            <a:spcAft>
              <a:spcPct val="35000"/>
            </a:spcAft>
            <a:buNone/>
          </a:pPr>
          <a:r>
            <a:rPr lang="en-US" sz="1600" kern="1200" dirty="0">
              <a:solidFill>
                <a:prstClr val="white"/>
              </a:solidFill>
              <a:latin typeface="Corbel" panose="020B0503020204020204"/>
              <a:ea typeface="+mn-ea"/>
              <a:cs typeface="+mn-cs"/>
            </a:rPr>
            <a:t>Since 2007 when it was launched, Single Stop has served over 1.9 million households drawing down $5.9B in benefits –creating a springboard for long-term financial stability and a pathway to the middle class. </a:t>
          </a:r>
        </a:p>
        <a:p>
          <a:pPr marL="0" lvl="0" defTabSz="711200">
            <a:lnSpc>
              <a:spcPct val="90000"/>
            </a:lnSpc>
            <a:spcBef>
              <a:spcPct val="0"/>
            </a:spcBef>
            <a:spcAft>
              <a:spcPct val="35000"/>
            </a:spcAft>
            <a:buNone/>
          </a:pPr>
          <a:endParaRPr lang="en-US" sz="1200" kern="1200" dirty="0"/>
        </a:p>
      </dgm:t>
    </dgm:pt>
    <dgm:pt modelId="{713390EA-940A-4869-9B54-6B7BB46AA180}" type="parTrans" cxnId="{A744F176-443A-40A8-AF42-9E06A8A28096}">
      <dgm:prSet/>
      <dgm:spPr/>
      <dgm:t>
        <a:bodyPr/>
        <a:lstStyle/>
        <a:p>
          <a:endParaRPr lang="en-US" sz="1800"/>
        </a:p>
      </dgm:t>
    </dgm:pt>
    <dgm:pt modelId="{7A046FB5-6C3C-4354-9188-92252791ACBF}" type="sibTrans" cxnId="{A744F176-443A-40A8-AF42-9E06A8A28096}">
      <dgm:prSet/>
      <dgm:spPr/>
      <dgm:t>
        <a:bodyPr/>
        <a:lstStyle/>
        <a:p>
          <a:endParaRPr lang="en-US" sz="1800"/>
        </a:p>
      </dgm:t>
    </dgm:pt>
    <dgm:pt modelId="{F44F9E3C-E1E3-46CE-88A0-35FD3EB697D0}">
      <dgm:prSet custT="1"/>
      <dgm:spPr>
        <a:solidFill>
          <a:srgbClr val="0070C0"/>
        </a:solidFill>
      </dgm:spPr>
      <dgm:t>
        <a:bodyPr/>
        <a:lstStyle/>
        <a:p>
          <a:r>
            <a:rPr lang="en-US" sz="1600" dirty="0"/>
            <a:t>In FY 2018, 6430 people who did not believe they were well enough to go to work, received health and behavioral health services , stabilized and entered the workforce. </a:t>
          </a:r>
        </a:p>
      </dgm:t>
    </dgm:pt>
    <dgm:pt modelId="{74699DCB-E5D5-4AA5-9812-5EF73A125600}" type="parTrans" cxnId="{CC7F7774-1C24-48A3-A5DE-0F5E956BA8C4}">
      <dgm:prSet/>
      <dgm:spPr/>
      <dgm:t>
        <a:bodyPr/>
        <a:lstStyle/>
        <a:p>
          <a:endParaRPr lang="en-US" sz="1800"/>
        </a:p>
      </dgm:t>
    </dgm:pt>
    <dgm:pt modelId="{07F53BC5-4272-423D-8DA6-48561685EB1E}" type="sibTrans" cxnId="{CC7F7774-1C24-48A3-A5DE-0F5E956BA8C4}">
      <dgm:prSet/>
      <dgm:spPr/>
      <dgm:t>
        <a:bodyPr/>
        <a:lstStyle/>
        <a:p>
          <a:endParaRPr lang="en-US" sz="1800"/>
        </a:p>
      </dgm:t>
    </dgm:pt>
    <dgm:pt modelId="{5FE7F3C6-7B9C-4145-A8D6-48B75771C39E}" type="pres">
      <dgm:prSet presAssocID="{4D9EEB1D-042E-4408-B2FD-E6C1059C5B7D}" presName="linear" presStyleCnt="0">
        <dgm:presLayoutVars>
          <dgm:animLvl val="lvl"/>
          <dgm:resizeHandles val="exact"/>
        </dgm:presLayoutVars>
      </dgm:prSet>
      <dgm:spPr/>
    </dgm:pt>
    <dgm:pt modelId="{FC650DCB-34C4-4332-9E1B-3C869FFC04D2}" type="pres">
      <dgm:prSet presAssocID="{D1AA0227-5411-4563-B5CF-64DC2A804A72}" presName="parentText" presStyleLbl="node1" presStyleIdx="0" presStyleCnt="3">
        <dgm:presLayoutVars>
          <dgm:chMax val="0"/>
          <dgm:bulletEnabled val="1"/>
        </dgm:presLayoutVars>
      </dgm:prSet>
      <dgm:spPr/>
    </dgm:pt>
    <dgm:pt modelId="{8EB376CD-0860-4574-94D0-CD73066051DF}" type="pres">
      <dgm:prSet presAssocID="{391360D6-21D7-484A-B354-48AF26C21190}" presName="spacer" presStyleCnt="0"/>
      <dgm:spPr/>
    </dgm:pt>
    <dgm:pt modelId="{F087C6C6-F6B7-4864-B4E4-66E3B2B74B4C}" type="pres">
      <dgm:prSet presAssocID="{DB6C32C1-1BE3-4F66-B6E3-5C3EE7680B65}" presName="parentText" presStyleLbl="node1" presStyleIdx="1" presStyleCnt="3">
        <dgm:presLayoutVars>
          <dgm:chMax val="0"/>
          <dgm:bulletEnabled val="1"/>
        </dgm:presLayoutVars>
      </dgm:prSet>
      <dgm:spPr/>
    </dgm:pt>
    <dgm:pt modelId="{36586776-E8C9-4667-AA00-1EE6C8E05C60}" type="pres">
      <dgm:prSet presAssocID="{7A046FB5-6C3C-4354-9188-92252791ACBF}" presName="spacer" presStyleCnt="0"/>
      <dgm:spPr/>
    </dgm:pt>
    <dgm:pt modelId="{A3747B3F-BE24-41A4-ACE4-FEBFA6DD1865}" type="pres">
      <dgm:prSet presAssocID="{F44F9E3C-E1E3-46CE-88A0-35FD3EB697D0}" presName="parentText" presStyleLbl="node1" presStyleIdx="2" presStyleCnt="3">
        <dgm:presLayoutVars>
          <dgm:chMax val="0"/>
          <dgm:bulletEnabled val="1"/>
        </dgm:presLayoutVars>
      </dgm:prSet>
      <dgm:spPr/>
    </dgm:pt>
  </dgm:ptLst>
  <dgm:cxnLst>
    <dgm:cxn modelId="{BE0AF217-7650-4AF9-BC55-68E3C18785CA}" type="presOf" srcId="{F44F9E3C-E1E3-46CE-88A0-35FD3EB697D0}" destId="{A3747B3F-BE24-41A4-ACE4-FEBFA6DD1865}" srcOrd="0" destOrd="0" presId="urn:microsoft.com/office/officeart/2005/8/layout/vList2"/>
    <dgm:cxn modelId="{CC7F7774-1C24-48A3-A5DE-0F5E956BA8C4}" srcId="{4D9EEB1D-042E-4408-B2FD-E6C1059C5B7D}" destId="{F44F9E3C-E1E3-46CE-88A0-35FD3EB697D0}" srcOrd="2" destOrd="0" parTransId="{74699DCB-E5D5-4AA5-9812-5EF73A125600}" sibTransId="{07F53BC5-4272-423D-8DA6-48561685EB1E}"/>
    <dgm:cxn modelId="{C9CB4A56-2D17-4DA5-A66D-0D6C36FDAAC7}" type="presOf" srcId="{D1AA0227-5411-4563-B5CF-64DC2A804A72}" destId="{FC650DCB-34C4-4332-9E1B-3C869FFC04D2}" srcOrd="0" destOrd="0" presId="urn:microsoft.com/office/officeart/2005/8/layout/vList2"/>
    <dgm:cxn modelId="{A744F176-443A-40A8-AF42-9E06A8A28096}" srcId="{4D9EEB1D-042E-4408-B2FD-E6C1059C5B7D}" destId="{DB6C32C1-1BE3-4F66-B6E3-5C3EE7680B65}" srcOrd="1" destOrd="0" parTransId="{713390EA-940A-4869-9B54-6B7BB46AA180}" sibTransId="{7A046FB5-6C3C-4354-9188-92252791ACBF}"/>
    <dgm:cxn modelId="{7D48EC58-0AEA-4D83-A1E1-732D354D0AF9}" type="presOf" srcId="{DB6C32C1-1BE3-4F66-B6E3-5C3EE7680B65}" destId="{F087C6C6-F6B7-4864-B4E4-66E3B2B74B4C}" srcOrd="0" destOrd="0" presId="urn:microsoft.com/office/officeart/2005/8/layout/vList2"/>
    <dgm:cxn modelId="{8DF92C7E-3322-44AF-B45C-3A403C7277E0}" type="presOf" srcId="{4D9EEB1D-042E-4408-B2FD-E6C1059C5B7D}" destId="{5FE7F3C6-7B9C-4145-A8D6-48B75771C39E}" srcOrd="0" destOrd="0" presId="urn:microsoft.com/office/officeart/2005/8/layout/vList2"/>
    <dgm:cxn modelId="{4385A78C-9440-43E8-977A-F7D14C033D44}" srcId="{4D9EEB1D-042E-4408-B2FD-E6C1059C5B7D}" destId="{D1AA0227-5411-4563-B5CF-64DC2A804A72}" srcOrd="0" destOrd="0" parTransId="{6C79A69F-F783-453C-9DED-06D35579D511}" sibTransId="{391360D6-21D7-484A-B354-48AF26C21190}"/>
    <dgm:cxn modelId="{76E58536-09B5-4C84-8890-9DCF1B0BA536}" type="presParOf" srcId="{5FE7F3C6-7B9C-4145-A8D6-48B75771C39E}" destId="{FC650DCB-34C4-4332-9E1B-3C869FFC04D2}" srcOrd="0" destOrd="0" presId="urn:microsoft.com/office/officeart/2005/8/layout/vList2"/>
    <dgm:cxn modelId="{C8FF7C87-979B-4737-A691-AAA622A72A66}" type="presParOf" srcId="{5FE7F3C6-7B9C-4145-A8D6-48B75771C39E}" destId="{8EB376CD-0860-4574-94D0-CD73066051DF}" srcOrd="1" destOrd="0" presId="urn:microsoft.com/office/officeart/2005/8/layout/vList2"/>
    <dgm:cxn modelId="{CCE05873-F9E7-40CC-A1C3-4065627C842D}" type="presParOf" srcId="{5FE7F3C6-7B9C-4145-A8D6-48B75771C39E}" destId="{F087C6C6-F6B7-4864-B4E4-66E3B2B74B4C}" srcOrd="2" destOrd="0" presId="urn:microsoft.com/office/officeart/2005/8/layout/vList2"/>
    <dgm:cxn modelId="{95DA6006-FCF1-43CE-9916-0EDBF6C9C940}" type="presParOf" srcId="{5FE7F3C6-7B9C-4145-A8D6-48B75771C39E}" destId="{36586776-E8C9-4667-AA00-1EE6C8E05C60}" srcOrd="3" destOrd="0" presId="urn:microsoft.com/office/officeart/2005/8/layout/vList2"/>
    <dgm:cxn modelId="{79F99142-10C4-450D-BCB2-74206D8AC64C}" type="presParOf" srcId="{5FE7F3C6-7B9C-4145-A8D6-48B75771C39E}" destId="{A3747B3F-BE24-41A4-ACE4-FEBFA6DD186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3BFF92-0738-42B9-BFBD-CAD479C0F480}" type="doc">
      <dgm:prSet loTypeId="urn:microsoft.com/office/officeart/2005/8/layout/chevron2" loCatId="process" qsTypeId="urn:microsoft.com/office/officeart/2005/8/quickstyle/simple2" qsCatId="simple" csTypeId="urn:microsoft.com/office/officeart/2005/8/colors/accent0_3" csCatId="mainScheme" phldr="1"/>
      <dgm:spPr/>
      <dgm:t>
        <a:bodyPr/>
        <a:lstStyle/>
        <a:p>
          <a:endParaRPr lang="en-US"/>
        </a:p>
      </dgm:t>
    </dgm:pt>
    <dgm:pt modelId="{5D699039-50A4-4D31-94FD-24B54C612251}">
      <dgm:prSet/>
      <dgm:spPr>
        <a:solidFill>
          <a:srgbClr val="0070C0"/>
        </a:solidFill>
      </dgm:spPr>
      <dgm:t>
        <a:bodyPr/>
        <a:lstStyle/>
        <a:p>
          <a:r>
            <a:rPr lang="en-US" b="1" i="0" dirty="0"/>
            <a:t>Income Statement</a:t>
          </a:r>
          <a:endParaRPr lang="en-US" dirty="0"/>
        </a:p>
      </dgm:t>
    </dgm:pt>
    <dgm:pt modelId="{405E81A9-CC09-44CB-81B0-1107B09CE64C}" type="parTrans" cxnId="{954F6412-F73E-499F-87B3-98B13E1B1D5B}">
      <dgm:prSet/>
      <dgm:spPr/>
      <dgm:t>
        <a:bodyPr/>
        <a:lstStyle/>
        <a:p>
          <a:endParaRPr lang="en-US"/>
        </a:p>
      </dgm:t>
    </dgm:pt>
    <dgm:pt modelId="{6279BFD7-8283-48EF-8242-DF18FB494A6A}" type="sibTrans" cxnId="{954F6412-F73E-499F-87B3-98B13E1B1D5B}">
      <dgm:prSet phldrT="1" phldr="0"/>
      <dgm:spPr/>
      <dgm:t>
        <a:bodyPr/>
        <a:lstStyle/>
        <a:p>
          <a:endParaRPr lang="en-US"/>
        </a:p>
      </dgm:t>
    </dgm:pt>
    <dgm:pt modelId="{971923E4-59F8-4D05-9DD2-431B65C5935B}">
      <dgm:prSet/>
      <dgm:spPr/>
      <dgm:t>
        <a:bodyPr/>
        <a:lstStyle/>
        <a:p>
          <a:r>
            <a:rPr lang="en-US" b="1" i="0" dirty="0"/>
            <a:t>Operating Margin: 0.17%</a:t>
          </a:r>
          <a:endParaRPr lang="en-US" dirty="0"/>
        </a:p>
      </dgm:t>
    </dgm:pt>
    <dgm:pt modelId="{5000FDA4-9DC5-471A-810F-9460851EEED0}" type="parTrans" cxnId="{E1F15186-1F38-4F53-9A3A-0955A057DBA7}">
      <dgm:prSet/>
      <dgm:spPr/>
      <dgm:t>
        <a:bodyPr/>
        <a:lstStyle/>
        <a:p>
          <a:endParaRPr lang="en-US"/>
        </a:p>
      </dgm:t>
    </dgm:pt>
    <dgm:pt modelId="{EE79B562-F051-491D-B56D-DA9803C646AC}" type="sibTrans" cxnId="{E1F15186-1F38-4F53-9A3A-0955A057DBA7}">
      <dgm:prSet/>
      <dgm:spPr/>
      <dgm:t>
        <a:bodyPr/>
        <a:lstStyle/>
        <a:p>
          <a:endParaRPr lang="en-US"/>
        </a:p>
      </dgm:t>
    </dgm:pt>
    <dgm:pt modelId="{49BC3100-7913-4CAE-A68F-2023502B1822}">
      <dgm:prSet/>
      <dgm:spPr/>
      <dgm:t>
        <a:bodyPr/>
        <a:lstStyle/>
        <a:p>
          <a:r>
            <a:rPr lang="en-US" b="1" i="0" dirty="0"/>
            <a:t>Personnel Cost Ratio: 58%</a:t>
          </a:r>
          <a:endParaRPr lang="en-US" dirty="0"/>
        </a:p>
      </dgm:t>
    </dgm:pt>
    <dgm:pt modelId="{3C033C95-878B-444B-8846-661EB1EBAF25}" type="parTrans" cxnId="{7DFB40B2-AB49-43FE-B3D9-1220D2414720}">
      <dgm:prSet/>
      <dgm:spPr/>
      <dgm:t>
        <a:bodyPr/>
        <a:lstStyle/>
        <a:p>
          <a:endParaRPr lang="en-US"/>
        </a:p>
      </dgm:t>
    </dgm:pt>
    <dgm:pt modelId="{C524BBED-F157-4F7E-B57E-5023A0315AF9}" type="sibTrans" cxnId="{7DFB40B2-AB49-43FE-B3D9-1220D2414720}">
      <dgm:prSet/>
      <dgm:spPr/>
      <dgm:t>
        <a:bodyPr/>
        <a:lstStyle/>
        <a:p>
          <a:endParaRPr lang="en-US"/>
        </a:p>
      </dgm:t>
    </dgm:pt>
    <dgm:pt modelId="{9F7B157F-D75A-45F2-B2D8-2C88ACE3C60F}">
      <dgm:prSet/>
      <dgm:spPr>
        <a:solidFill>
          <a:srgbClr val="0070C0"/>
        </a:solidFill>
      </dgm:spPr>
      <dgm:t>
        <a:bodyPr/>
        <a:lstStyle/>
        <a:p>
          <a:r>
            <a:rPr lang="en-US" b="1" i="0" dirty="0"/>
            <a:t>Balance Sheet</a:t>
          </a:r>
          <a:endParaRPr lang="en-US" dirty="0"/>
        </a:p>
      </dgm:t>
    </dgm:pt>
    <dgm:pt modelId="{3F7F3CD9-0AFA-4933-809E-DFF0A428C4D4}" type="parTrans" cxnId="{5B5EF291-DB4B-451E-8310-0CF4726505FF}">
      <dgm:prSet/>
      <dgm:spPr/>
      <dgm:t>
        <a:bodyPr/>
        <a:lstStyle/>
        <a:p>
          <a:endParaRPr lang="en-US"/>
        </a:p>
      </dgm:t>
    </dgm:pt>
    <dgm:pt modelId="{9F629077-8A49-412F-A11F-3795B06F0BF3}" type="sibTrans" cxnId="{5B5EF291-DB4B-451E-8310-0CF4726505FF}">
      <dgm:prSet phldrT="2" phldr="0"/>
      <dgm:spPr/>
      <dgm:t>
        <a:bodyPr/>
        <a:lstStyle/>
        <a:p>
          <a:endParaRPr lang="en-US"/>
        </a:p>
      </dgm:t>
    </dgm:pt>
    <dgm:pt modelId="{24DFB3D9-D657-40AF-8919-FE90225F0245}">
      <dgm:prSet/>
      <dgm:spPr/>
      <dgm:t>
        <a:bodyPr/>
        <a:lstStyle/>
        <a:p>
          <a:r>
            <a:rPr lang="en-US" b="1" i="0" dirty="0"/>
            <a:t>Debt Coverage Ratio: 3.03</a:t>
          </a:r>
          <a:endParaRPr lang="en-US" dirty="0">
            <a:solidFill>
              <a:srgbClr val="FF0000"/>
            </a:solidFill>
          </a:endParaRPr>
        </a:p>
      </dgm:t>
    </dgm:pt>
    <dgm:pt modelId="{392DDA90-575E-4523-A1AB-ACA267F4E8BB}" type="parTrans" cxnId="{5DA38E24-58CB-4A56-BE9B-BD74EEB339E8}">
      <dgm:prSet/>
      <dgm:spPr/>
      <dgm:t>
        <a:bodyPr/>
        <a:lstStyle/>
        <a:p>
          <a:endParaRPr lang="en-US"/>
        </a:p>
      </dgm:t>
    </dgm:pt>
    <dgm:pt modelId="{9860F796-3920-41AC-B16E-4885C1087BB8}" type="sibTrans" cxnId="{5DA38E24-58CB-4A56-BE9B-BD74EEB339E8}">
      <dgm:prSet/>
      <dgm:spPr/>
      <dgm:t>
        <a:bodyPr/>
        <a:lstStyle/>
        <a:p>
          <a:endParaRPr lang="en-US"/>
        </a:p>
      </dgm:t>
    </dgm:pt>
    <dgm:pt modelId="{56012DCA-624B-4D80-A4F9-1EB3975C0741}">
      <dgm:prSet/>
      <dgm:spPr/>
      <dgm:t>
        <a:bodyPr/>
        <a:lstStyle/>
        <a:p>
          <a:r>
            <a:rPr lang="en-US" b="1" i="0" dirty="0"/>
            <a:t>Current Ratio: 1.49</a:t>
          </a:r>
          <a:endParaRPr lang="en-US" dirty="0"/>
        </a:p>
      </dgm:t>
    </dgm:pt>
    <dgm:pt modelId="{C084BD62-701A-4509-AB58-6088409082C5}" type="parTrans" cxnId="{45ADFDC1-EA78-4541-ABCF-4CC690B19D90}">
      <dgm:prSet/>
      <dgm:spPr/>
      <dgm:t>
        <a:bodyPr/>
        <a:lstStyle/>
        <a:p>
          <a:endParaRPr lang="en-US"/>
        </a:p>
      </dgm:t>
    </dgm:pt>
    <dgm:pt modelId="{2162791B-C5AF-4FD6-A8E1-80B87DB2583C}" type="sibTrans" cxnId="{45ADFDC1-EA78-4541-ABCF-4CC690B19D90}">
      <dgm:prSet/>
      <dgm:spPr/>
      <dgm:t>
        <a:bodyPr/>
        <a:lstStyle/>
        <a:p>
          <a:endParaRPr lang="en-US"/>
        </a:p>
      </dgm:t>
    </dgm:pt>
    <dgm:pt modelId="{06725FA3-B7B8-4995-9488-9F331D45AD1B}">
      <dgm:prSet/>
      <dgm:spPr/>
      <dgm:t>
        <a:bodyPr/>
        <a:lstStyle/>
        <a:p>
          <a:r>
            <a:rPr lang="en-US" b="1" i="0" dirty="0"/>
            <a:t>Average DSOs: 61 Days</a:t>
          </a:r>
          <a:endParaRPr lang="en-US" dirty="0"/>
        </a:p>
      </dgm:t>
    </dgm:pt>
    <dgm:pt modelId="{FCE02EE4-CB96-4F07-8150-50B54B926BCE}" type="parTrans" cxnId="{7429B31C-8ED0-4E02-BA26-94FC67B2CFB9}">
      <dgm:prSet/>
      <dgm:spPr/>
      <dgm:t>
        <a:bodyPr/>
        <a:lstStyle/>
        <a:p>
          <a:endParaRPr lang="en-US"/>
        </a:p>
      </dgm:t>
    </dgm:pt>
    <dgm:pt modelId="{8BBA9D72-96D0-4E44-B317-101CDA67FFF8}" type="sibTrans" cxnId="{7429B31C-8ED0-4E02-BA26-94FC67B2CFB9}">
      <dgm:prSet/>
      <dgm:spPr/>
      <dgm:t>
        <a:bodyPr/>
        <a:lstStyle/>
        <a:p>
          <a:endParaRPr lang="en-US"/>
        </a:p>
      </dgm:t>
    </dgm:pt>
    <dgm:pt modelId="{FD3A8C30-61A2-4938-8510-26B6F888501A}">
      <dgm:prSet/>
      <dgm:spPr/>
      <dgm:t>
        <a:bodyPr/>
        <a:lstStyle/>
        <a:p>
          <a:r>
            <a:rPr lang="en-US" b="1" i="0" dirty="0"/>
            <a:t>Program Expense Ratio: 88%</a:t>
          </a:r>
          <a:endParaRPr lang="en-US" dirty="0"/>
        </a:p>
      </dgm:t>
    </dgm:pt>
    <dgm:pt modelId="{CF8C153E-481C-4631-BBCA-5C989FE0BCD3}" type="parTrans" cxnId="{7DE2395C-16FF-474C-B1E8-FEB03F9EFAC2}">
      <dgm:prSet/>
      <dgm:spPr/>
      <dgm:t>
        <a:bodyPr/>
        <a:lstStyle/>
        <a:p>
          <a:endParaRPr lang="en-US"/>
        </a:p>
      </dgm:t>
    </dgm:pt>
    <dgm:pt modelId="{66CE3CDF-832E-4D0B-87AB-10BC721FF73F}" type="sibTrans" cxnId="{7DE2395C-16FF-474C-B1E8-FEB03F9EFAC2}">
      <dgm:prSet/>
      <dgm:spPr/>
      <dgm:t>
        <a:bodyPr/>
        <a:lstStyle/>
        <a:p>
          <a:endParaRPr lang="en-US"/>
        </a:p>
      </dgm:t>
    </dgm:pt>
    <dgm:pt modelId="{FBB10C4D-8165-4237-93C2-C9CD5F1AFCE3}" type="pres">
      <dgm:prSet presAssocID="{B33BFF92-0738-42B9-BFBD-CAD479C0F480}" presName="linearFlow" presStyleCnt="0">
        <dgm:presLayoutVars>
          <dgm:dir/>
          <dgm:animLvl val="lvl"/>
          <dgm:resizeHandles val="exact"/>
        </dgm:presLayoutVars>
      </dgm:prSet>
      <dgm:spPr/>
    </dgm:pt>
    <dgm:pt modelId="{0F709558-5ADC-4F43-8734-723788DEFA08}" type="pres">
      <dgm:prSet presAssocID="{5D699039-50A4-4D31-94FD-24B54C612251}" presName="composite" presStyleCnt="0"/>
      <dgm:spPr/>
    </dgm:pt>
    <dgm:pt modelId="{E586E504-77FD-4D91-9379-5AF3CB587095}" type="pres">
      <dgm:prSet presAssocID="{5D699039-50A4-4D31-94FD-24B54C612251}" presName="parentText" presStyleLbl="alignNode1" presStyleIdx="0" presStyleCnt="2">
        <dgm:presLayoutVars>
          <dgm:chMax val="1"/>
          <dgm:bulletEnabled val="1"/>
        </dgm:presLayoutVars>
      </dgm:prSet>
      <dgm:spPr/>
    </dgm:pt>
    <dgm:pt modelId="{80BF700F-A366-4287-9395-C6E09FC12EF0}" type="pres">
      <dgm:prSet presAssocID="{5D699039-50A4-4D31-94FD-24B54C612251}" presName="descendantText" presStyleLbl="alignAcc1" presStyleIdx="0" presStyleCnt="2" custLinFactNeighborX="423" custLinFactNeighborY="-616">
        <dgm:presLayoutVars>
          <dgm:bulletEnabled val="1"/>
        </dgm:presLayoutVars>
      </dgm:prSet>
      <dgm:spPr/>
    </dgm:pt>
    <dgm:pt modelId="{FBA3E06A-4BD7-40DB-9013-BECB22D20C7F}" type="pres">
      <dgm:prSet presAssocID="{6279BFD7-8283-48EF-8242-DF18FB494A6A}" presName="sp" presStyleCnt="0"/>
      <dgm:spPr/>
    </dgm:pt>
    <dgm:pt modelId="{D6FBC34F-5257-47C8-B35E-8371F7E07F26}" type="pres">
      <dgm:prSet presAssocID="{9F7B157F-D75A-45F2-B2D8-2C88ACE3C60F}" presName="composite" presStyleCnt="0"/>
      <dgm:spPr/>
    </dgm:pt>
    <dgm:pt modelId="{65B89244-CDC1-469A-8332-FA86D3DF1CD6}" type="pres">
      <dgm:prSet presAssocID="{9F7B157F-D75A-45F2-B2D8-2C88ACE3C60F}" presName="parentText" presStyleLbl="alignNode1" presStyleIdx="1" presStyleCnt="2">
        <dgm:presLayoutVars>
          <dgm:chMax val="1"/>
          <dgm:bulletEnabled val="1"/>
        </dgm:presLayoutVars>
      </dgm:prSet>
      <dgm:spPr/>
    </dgm:pt>
    <dgm:pt modelId="{E0FB72D2-B08A-4B09-9195-E6F5EFE09562}" type="pres">
      <dgm:prSet presAssocID="{9F7B157F-D75A-45F2-B2D8-2C88ACE3C60F}" presName="descendantText" presStyleLbl="alignAcc1" presStyleIdx="1" presStyleCnt="2">
        <dgm:presLayoutVars>
          <dgm:bulletEnabled val="1"/>
        </dgm:presLayoutVars>
      </dgm:prSet>
      <dgm:spPr/>
    </dgm:pt>
  </dgm:ptLst>
  <dgm:cxnLst>
    <dgm:cxn modelId="{2CE2840D-38B1-4F3F-85AC-7524D6E6655E}" type="presOf" srcId="{06725FA3-B7B8-4995-9488-9F331D45AD1B}" destId="{E0FB72D2-B08A-4B09-9195-E6F5EFE09562}" srcOrd="0" destOrd="2" presId="urn:microsoft.com/office/officeart/2005/8/layout/chevron2"/>
    <dgm:cxn modelId="{954F6412-F73E-499F-87B3-98B13E1B1D5B}" srcId="{B33BFF92-0738-42B9-BFBD-CAD479C0F480}" destId="{5D699039-50A4-4D31-94FD-24B54C612251}" srcOrd="0" destOrd="0" parTransId="{405E81A9-CC09-44CB-81B0-1107B09CE64C}" sibTransId="{6279BFD7-8283-48EF-8242-DF18FB494A6A}"/>
    <dgm:cxn modelId="{AC0E4413-2C72-4E51-A307-1D71002AFF56}" type="presOf" srcId="{971923E4-59F8-4D05-9DD2-431B65C5935B}" destId="{80BF700F-A366-4287-9395-C6E09FC12EF0}" srcOrd="0" destOrd="0" presId="urn:microsoft.com/office/officeart/2005/8/layout/chevron2"/>
    <dgm:cxn modelId="{7429B31C-8ED0-4E02-BA26-94FC67B2CFB9}" srcId="{9F7B157F-D75A-45F2-B2D8-2C88ACE3C60F}" destId="{06725FA3-B7B8-4995-9488-9F331D45AD1B}" srcOrd="2" destOrd="0" parTransId="{FCE02EE4-CB96-4F07-8150-50B54B926BCE}" sibTransId="{8BBA9D72-96D0-4E44-B317-101CDA67FFF8}"/>
    <dgm:cxn modelId="{5DA38E24-58CB-4A56-BE9B-BD74EEB339E8}" srcId="{9F7B157F-D75A-45F2-B2D8-2C88ACE3C60F}" destId="{24DFB3D9-D657-40AF-8919-FE90225F0245}" srcOrd="0" destOrd="0" parTransId="{392DDA90-575E-4523-A1AB-ACA267F4E8BB}" sibTransId="{9860F796-3920-41AC-B16E-4885C1087BB8}"/>
    <dgm:cxn modelId="{7DE2395C-16FF-474C-B1E8-FEB03F9EFAC2}" srcId="{5D699039-50A4-4D31-94FD-24B54C612251}" destId="{FD3A8C30-61A2-4938-8510-26B6F888501A}" srcOrd="2" destOrd="0" parTransId="{CF8C153E-481C-4631-BBCA-5C989FE0BCD3}" sibTransId="{66CE3CDF-832E-4D0B-87AB-10BC721FF73F}"/>
    <dgm:cxn modelId="{470FF242-DBA5-4B0E-892D-7F1D4D01E7BA}" type="presOf" srcId="{5D699039-50A4-4D31-94FD-24B54C612251}" destId="{E586E504-77FD-4D91-9379-5AF3CB587095}" srcOrd="0" destOrd="0" presId="urn:microsoft.com/office/officeart/2005/8/layout/chevron2"/>
    <dgm:cxn modelId="{7EA7C365-395C-4C92-B692-B4C869C84740}" type="presOf" srcId="{56012DCA-624B-4D80-A4F9-1EB3975C0741}" destId="{E0FB72D2-B08A-4B09-9195-E6F5EFE09562}" srcOrd="0" destOrd="1" presId="urn:microsoft.com/office/officeart/2005/8/layout/chevron2"/>
    <dgm:cxn modelId="{AC27B683-BADF-4692-B2A9-5F5B970A557A}" type="presOf" srcId="{49BC3100-7913-4CAE-A68F-2023502B1822}" destId="{80BF700F-A366-4287-9395-C6E09FC12EF0}" srcOrd="0" destOrd="1" presId="urn:microsoft.com/office/officeart/2005/8/layout/chevron2"/>
    <dgm:cxn modelId="{E1F15186-1F38-4F53-9A3A-0955A057DBA7}" srcId="{5D699039-50A4-4D31-94FD-24B54C612251}" destId="{971923E4-59F8-4D05-9DD2-431B65C5935B}" srcOrd="0" destOrd="0" parTransId="{5000FDA4-9DC5-471A-810F-9460851EEED0}" sibTransId="{EE79B562-F051-491D-B56D-DA9803C646AC}"/>
    <dgm:cxn modelId="{32B88987-BD2A-4C9E-8E50-FE36D2AEC1EC}" type="presOf" srcId="{FD3A8C30-61A2-4938-8510-26B6F888501A}" destId="{80BF700F-A366-4287-9395-C6E09FC12EF0}" srcOrd="0" destOrd="2" presId="urn:microsoft.com/office/officeart/2005/8/layout/chevron2"/>
    <dgm:cxn modelId="{5B5EF291-DB4B-451E-8310-0CF4726505FF}" srcId="{B33BFF92-0738-42B9-BFBD-CAD479C0F480}" destId="{9F7B157F-D75A-45F2-B2D8-2C88ACE3C60F}" srcOrd="1" destOrd="0" parTransId="{3F7F3CD9-0AFA-4933-809E-DFF0A428C4D4}" sibTransId="{9F629077-8A49-412F-A11F-3795B06F0BF3}"/>
    <dgm:cxn modelId="{26079E9B-CDEB-4004-ABB3-D4554E0234DB}" type="presOf" srcId="{9F7B157F-D75A-45F2-B2D8-2C88ACE3C60F}" destId="{65B89244-CDC1-469A-8332-FA86D3DF1CD6}" srcOrd="0" destOrd="0" presId="urn:microsoft.com/office/officeart/2005/8/layout/chevron2"/>
    <dgm:cxn modelId="{CC900DB0-E3F7-4E06-AD05-03DEEEDB537A}" type="presOf" srcId="{24DFB3D9-D657-40AF-8919-FE90225F0245}" destId="{E0FB72D2-B08A-4B09-9195-E6F5EFE09562}" srcOrd="0" destOrd="0" presId="urn:microsoft.com/office/officeart/2005/8/layout/chevron2"/>
    <dgm:cxn modelId="{7DFB40B2-AB49-43FE-B3D9-1220D2414720}" srcId="{5D699039-50A4-4D31-94FD-24B54C612251}" destId="{49BC3100-7913-4CAE-A68F-2023502B1822}" srcOrd="1" destOrd="0" parTransId="{3C033C95-878B-444B-8846-661EB1EBAF25}" sibTransId="{C524BBED-F157-4F7E-B57E-5023A0315AF9}"/>
    <dgm:cxn modelId="{45ADFDC1-EA78-4541-ABCF-4CC690B19D90}" srcId="{9F7B157F-D75A-45F2-B2D8-2C88ACE3C60F}" destId="{56012DCA-624B-4D80-A4F9-1EB3975C0741}" srcOrd="1" destOrd="0" parTransId="{C084BD62-701A-4509-AB58-6088409082C5}" sibTransId="{2162791B-C5AF-4FD6-A8E1-80B87DB2583C}"/>
    <dgm:cxn modelId="{698D91FC-330F-478B-858F-8C7A690F3059}" type="presOf" srcId="{B33BFF92-0738-42B9-BFBD-CAD479C0F480}" destId="{FBB10C4D-8165-4237-93C2-C9CD5F1AFCE3}" srcOrd="0" destOrd="0" presId="urn:microsoft.com/office/officeart/2005/8/layout/chevron2"/>
    <dgm:cxn modelId="{15823C37-93FC-45A7-8D7A-DA97F852B3A1}" type="presParOf" srcId="{FBB10C4D-8165-4237-93C2-C9CD5F1AFCE3}" destId="{0F709558-5ADC-4F43-8734-723788DEFA08}" srcOrd="0" destOrd="0" presId="urn:microsoft.com/office/officeart/2005/8/layout/chevron2"/>
    <dgm:cxn modelId="{FB4B0FA1-857D-4A86-BDD8-314F297157C1}" type="presParOf" srcId="{0F709558-5ADC-4F43-8734-723788DEFA08}" destId="{E586E504-77FD-4D91-9379-5AF3CB587095}" srcOrd="0" destOrd="0" presId="urn:microsoft.com/office/officeart/2005/8/layout/chevron2"/>
    <dgm:cxn modelId="{52DA7156-B9C6-4849-BB5D-D8BAC15F9045}" type="presParOf" srcId="{0F709558-5ADC-4F43-8734-723788DEFA08}" destId="{80BF700F-A366-4287-9395-C6E09FC12EF0}" srcOrd="1" destOrd="0" presId="urn:microsoft.com/office/officeart/2005/8/layout/chevron2"/>
    <dgm:cxn modelId="{76F0069C-77C4-466E-A6E6-B52C484E6446}" type="presParOf" srcId="{FBB10C4D-8165-4237-93C2-C9CD5F1AFCE3}" destId="{FBA3E06A-4BD7-40DB-9013-BECB22D20C7F}" srcOrd="1" destOrd="0" presId="urn:microsoft.com/office/officeart/2005/8/layout/chevron2"/>
    <dgm:cxn modelId="{F7FDA1F1-27D0-423C-8183-877C439384F4}" type="presParOf" srcId="{FBB10C4D-8165-4237-93C2-C9CD5F1AFCE3}" destId="{D6FBC34F-5257-47C8-B35E-8371F7E07F26}" srcOrd="2" destOrd="0" presId="urn:microsoft.com/office/officeart/2005/8/layout/chevron2"/>
    <dgm:cxn modelId="{9FF830A7-46CE-436E-B764-AB694E2B0608}" type="presParOf" srcId="{D6FBC34F-5257-47C8-B35E-8371F7E07F26}" destId="{65B89244-CDC1-469A-8332-FA86D3DF1CD6}" srcOrd="0" destOrd="0" presId="urn:microsoft.com/office/officeart/2005/8/layout/chevron2"/>
    <dgm:cxn modelId="{36A092E3-4BFC-4BA7-AFB3-08EEDA161F19}" type="presParOf" srcId="{D6FBC34F-5257-47C8-B35E-8371F7E07F26}" destId="{E0FB72D2-B08A-4B09-9195-E6F5EFE09562}"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D9CC3F-2A0D-4FE1-9DD7-7C57B6CD2356}" type="doc">
      <dgm:prSet loTypeId="urn:microsoft.com/office/officeart/2016/7/layout/LinearArrowProcessNumbered" loCatId="process" qsTypeId="urn:microsoft.com/office/officeart/2005/8/quickstyle/simple1" qsCatId="simple" csTypeId="urn:microsoft.com/office/officeart/2005/8/colors/accent3_2" csCatId="accent3" phldr="1"/>
      <dgm:spPr/>
      <dgm:t>
        <a:bodyPr/>
        <a:lstStyle/>
        <a:p>
          <a:endParaRPr lang="en-US"/>
        </a:p>
      </dgm:t>
    </dgm:pt>
    <dgm:pt modelId="{6946B0BB-4A3F-419F-96DF-B2821E5DB0C8}">
      <dgm:prSet custT="1"/>
      <dgm:spPr>
        <a:solidFill>
          <a:srgbClr val="0070C0"/>
        </a:solidFill>
      </dgm:spPr>
      <dgm:t>
        <a:bodyPr/>
        <a:lstStyle/>
        <a:p>
          <a:pPr algn="ctr"/>
          <a:r>
            <a:rPr lang="en-US" sz="1400" b="0" i="0" dirty="0">
              <a:solidFill>
                <a:schemeClr val="bg1"/>
              </a:solidFill>
            </a:rPr>
            <a:t>The Fedcap Group provides a platform of service and solutions across an expanding national and international footprint. </a:t>
          </a:r>
          <a:endParaRPr lang="en-US" sz="1400" dirty="0">
            <a:solidFill>
              <a:schemeClr val="bg1"/>
            </a:solidFill>
          </a:endParaRPr>
        </a:p>
      </dgm:t>
    </dgm:pt>
    <dgm:pt modelId="{F6D63771-8727-4597-A227-9326B7F58A9F}" type="parTrans" cxnId="{0AC65B7E-73ED-4B83-B3FC-7A7855636C3A}">
      <dgm:prSet/>
      <dgm:spPr/>
      <dgm:t>
        <a:bodyPr/>
        <a:lstStyle/>
        <a:p>
          <a:endParaRPr lang="en-US"/>
        </a:p>
      </dgm:t>
    </dgm:pt>
    <dgm:pt modelId="{3C9387B4-F448-4026-97E8-914B8FD0DF19}" type="sibTrans" cxnId="{0AC65B7E-73ED-4B83-B3FC-7A7855636C3A}">
      <dgm:prSet phldrT="1" phldr="0"/>
      <dgm:spPr>
        <a:solidFill>
          <a:srgbClr val="0070C0"/>
        </a:solidFill>
      </dgm:spPr>
      <dgm:t>
        <a:bodyPr/>
        <a:lstStyle/>
        <a:p>
          <a:r>
            <a:rPr lang="en-US" dirty="0"/>
            <a:t>1</a:t>
          </a:r>
        </a:p>
      </dgm:t>
    </dgm:pt>
    <dgm:pt modelId="{8CBB20C3-47F9-4246-BC5F-5BB1252D711A}">
      <dgm:prSet custT="1"/>
      <dgm:spPr>
        <a:solidFill>
          <a:srgbClr val="0070C0"/>
        </a:solidFill>
      </dgm:spPr>
      <dgm:t>
        <a:bodyPr/>
        <a:lstStyle/>
        <a:p>
          <a:pPr algn="ctr"/>
          <a:r>
            <a:rPr lang="en-US" sz="1400" b="0" i="0" dirty="0">
              <a:solidFill>
                <a:schemeClr val="bg1"/>
              </a:solidFill>
            </a:rPr>
            <a:t>Growing business development pipeline to drive future organic growth</a:t>
          </a:r>
          <a:endParaRPr lang="en-US" sz="1400" dirty="0">
            <a:solidFill>
              <a:schemeClr val="bg1"/>
            </a:solidFill>
          </a:endParaRPr>
        </a:p>
      </dgm:t>
    </dgm:pt>
    <dgm:pt modelId="{0729A516-0AAF-4154-AC7D-5E64C3C6C507}" type="parTrans" cxnId="{6400F6C8-AFEC-4089-B95E-31B1B22D82D9}">
      <dgm:prSet/>
      <dgm:spPr/>
      <dgm:t>
        <a:bodyPr/>
        <a:lstStyle/>
        <a:p>
          <a:endParaRPr lang="en-US"/>
        </a:p>
      </dgm:t>
    </dgm:pt>
    <dgm:pt modelId="{19869ED2-5589-45FB-81D5-6168B68F3E5C}" type="sibTrans" cxnId="{6400F6C8-AFEC-4089-B95E-31B1B22D82D9}">
      <dgm:prSet phldrT="2" phldr="0"/>
      <dgm:spPr>
        <a:solidFill>
          <a:srgbClr val="0070C0"/>
        </a:solidFill>
      </dgm:spPr>
      <dgm:t>
        <a:bodyPr/>
        <a:lstStyle/>
        <a:p>
          <a:r>
            <a:rPr lang="en-US" dirty="0"/>
            <a:t>2</a:t>
          </a:r>
        </a:p>
      </dgm:t>
    </dgm:pt>
    <dgm:pt modelId="{03EF5227-A079-402D-9CE6-A745DBDE497E}">
      <dgm:prSet custT="1"/>
      <dgm:spPr>
        <a:solidFill>
          <a:srgbClr val="0070C0"/>
        </a:solidFill>
      </dgm:spPr>
      <dgm:t>
        <a:bodyPr/>
        <a:lstStyle/>
        <a:p>
          <a:pPr algn="ctr"/>
          <a:r>
            <a:rPr lang="en-US" sz="1400" b="0" i="0" dirty="0">
              <a:solidFill>
                <a:schemeClr val="bg1"/>
              </a:solidFill>
            </a:rPr>
            <a:t>Opportunities for additional business combinations position us to significantly expand the size and scope of our operations in 2018 and beyond.</a:t>
          </a:r>
          <a:endParaRPr lang="en-US" sz="1400" dirty="0">
            <a:solidFill>
              <a:schemeClr val="bg1"/>
            </a:solidFill>
          </a:endParaRPr>
        </a:p>
      </dgm:t>
    </dgm:pt>
    <dgm:pt modelId="{9CA78E36-283F-4976-BA42-B0F9A613CADB}" type="parTrans" cxnId="{647FAED4-CB2B-45CE-98C2-CF7F776B717A}">
      <dgm:prSet/>
      <dgm:spPr/>
      <dgm:t>
        <a:bodyPr/>
        <a:lstStyle/>
        <a:p>
          <a:endParaRPr lang="en-US"/>
        </a:p>
      </dgm:t>
    </dgm:pt>
    <dgm:pt modelId="{0A39EF08-EC1E-4B59-9543-973E35E4AE6E}" type="sibTrans" cxnId="{647FAED4-CB2B-45CE-98C2-CF7F776B717A}">
      <dgm:prSet phldrT="3" phldr="0"/>
      <dgm:spPr>
        <a:solidFill>
          <a:srgbClr val="0070C0"/>
        </a:solidFill>
      </dgm:spPr>
      <dgm:t>
        <a:bodyPr/>
        <a:lstStyle/>
        <a:p>
          <a:r>
            <a:rPr lang="en-US" dirty="0"/>
            <a:t>3</a:t>
          </a:r>
        </a:p>
      </dgm:t>
    </dgm:pt>
    <dgm:pt modelId="{2D5FBE55-76D7-496D-92FD-C642562CE6D6}" type="pres">
      <dgm:prSet presAssocID="{17D9CC3F-2A0D-4FE1-9DD7-7C57B6CD2356}" presName="linearFlow" presStyleCnt="0">
        <dgm:presLayoutVars>
          <dgm:dir/>
          <dgm:animLvl val="lvl"/>
          <dgm:resizeHandles val="exact"/>
        </dgm:presLayoutVars>
      </dgm:prSet>
      <dgm:spPr/>
    </dgm:pt>
    <dgm:pt modelId="{37EF0785-39D5-4E83-B615-F935A072A824}" type="pres">
      <dgm:prSet presAssocID="{6946B0BB-4A3F-419F-96DF-B2821E5DB0C8}" presName="compositeNode" presStyleCnt="0"/>
      <dgm:spPr/>
    </dgm:pt>
    <dgm:pt modelId="{FE389BA4-E5ED-4666-8104-739A17605987}" type="pres">
      <dgm:prSet presAssocID="{6946B0BB-4A3F-419F-96DF-B2821E5DB0C8}" presName="parTx" presStyleLbl="node1" presStyleIdx="0" presStyleCnt="0">
        <dgm:presLayoutVars>
          <dgm:chMax val="0"/>
          <dgm:chPref val="0"/>
          <dgm:bulletEnabled val="1"/>
        </dgm:presLayoutVars>
      </dgm:prSet>
      <dgm:spPr/>
    </dgm:pt>
    <dgm:pt modelId="{EBA946DE-B6A3-4170-9E0A-1556886FBC01}" type="pres">
      <dgm:prSet presAssocID="{6946B0BB-4A3F-419F-96DF-B2821E5DB0C8}" presName="parSh" presStyleCnt="0"/>
      <dgm:spPr/>
    </dgm:pt>
    <dgm:pt modelId="{8316A63A-9909-4CF0-802B-97C8CBAE7D06}" type="pres">
      <dgm:prSet presAssocID="{6946B0BB-4A3F-419F-96DF-B2821E5DB0C8}" presName="lineNode" presStyleLbl="alignAccFollowNode1" presStyleIdx="0" presStyleCnt="9"/>
      <dgm:spPr/>
    </dgm:pt>
    <dgm:pt modelId="{4F4D2F8D-9A07-493D-A715-47EB77B7E802}" type="pres">
      <dgm:prSet presAssocID="{6946B0BB-4A3F-419F-96DF-B2821E5DB0C8}" presName="lineArrowNode" presStyleLbl="alignAccFollowNode1" presStyleIdx="1" presStyleCnt="9"/>
      <dgm:spPr/>
    </dgm:pt>
    <dgm:pt modelId="{004BD3D4-11DB-41EA-86A7-7D26EE8F598F}" type="pres">
      <dgm:prSet presAssocID="{3C9387B4-F448-4026-97E8-914B8FD0DF19}" presName="sibTransNodeCircle" presStyleLbl="alignNode1" presStyleIdx="0" presStyleCnt="3">
        <dgm:presLayoutVars>
          <dgm:chMax val="0"/>
          <dgm:bulletEnabled/>
        </dgm:presLayoutVars>
      </dgm:prSet>
      <dgm:spPr/>
    </dgm:pt>
    <dgm:pt modelId="{0AFF04D6-EF78-4248-855F-C5DD65C39CD7}" type="pres">
      <dgm:prSet presAssocID="{3C9387B4-F448-4026-97E8-914B8FD0DF19}" presName="spacerBetweenCircleAndCallout" presStyleCnt="0">
        <dgm:presLayoutVars/>
      </dgm:prSet>
      <dgm:spPr/>
    </dgm:pt>
    <dgm:pt modelId="{F863BCFF-3650-4AB7-B42C-001FBF760E6E}" type="pres">
      <dgm:prSet presAssocID="{6946B0BB-4A3F-419F-96DF-B2821E5DB0C8}" presName="nodeText" presStyleLbl="alignAccFollowNode1" presStyleIdx="2" presStyleCnt="9">
        <dgm:presLayoutVars>
          <dgm:bulletEnabled val="1"/>
        </dgm:presLayoutVars>
      </dgm:prSet>
      <dgm:spPr/>
    </dgm:pt>
    <dgm:pt modelId="{D10CCB89-096A-4064-A736-1A7946ACDF77}" type="pres">
      <dgm:prSet presAssocID="{3C9387B4-F448-4026-97E8-914B8FD0DF19}" presName="sibTransComposite" presStyleCnt="0"/>
      <dgm:spPr/>
    </dgm:pt>
    <dgm:pt modelId="{CC53A0D3-11C0-4FE2-A950-CBFBE649B4D6}" type="pres">
      <dgm:prSet presAssocID="{8CBB20C3-47F9-4246-BC5F-5BB1252D711A}" presName="compositeNode" presStyleCnt="0"/>
      <dgm:spPr/>
    </dgm:pt>
    <dgm:pt modelId="{1FA1FE84-08A3-4115-A40E-4054544879E0}" type="pres">
      <dgm:prSet presAssocID="{8CBB20C3-47F9-4246-BC5F-5BB1252D711A}" presName="parTx" presStyleLbl="node1" presStyleIdx="0" presStyleCnt="0">
        <dgm:presLayoutVars>
          <dgm:chMax val="0"/>
          <dgm:chPref val="0"/>
          <dgm:bulletEnabled val="1"/>
        </dgm:presLayoutVars>
      </dgm:prSet>
      <dgm:spPr/>
    </dgm:pt>
    <dgm:pt modelId="{40A0036A-463E-457F-A92B-AEAFE7ADF1E8}" type="pres">
      <dgm:prSet presAssocID="{8CBB20C3-47F9-4246-BC5F-5BB1252D711A}" presName="parSh" presStyleCnt="0"/>
      <dgm:spPr/>
    </dgm:pt>
    <dgm:pt modelId="{A7386ED4-6F9A-4EFC-A291-E81534664E9E}" type="pres">
      <dgm:prSet presAssocID="{8CBB20C3-47F9-4246-BC5F-5BB1252D711A}" presName="lineNode" presStyleLbl="alignAccFollowNode1" presStyleIdx="3" presStyleCnt="9"/>
      <dgm:spPr/>
    </dgm:pt>
    <dgm:pt modelId="{FCBE39BC-484D-4CF2-A724-E48D1B7693DF}" type="pres">
      <dgm:prSet presAssocID="{8CBB20C3-47F9-4246-BC5F-5BB1252D711A}" presName="lineArrowNode" presStyleLbl="alignAccFollowNode1" presStyleIdx="4" presStyleCnt="9"/>
      <dgm:spPr/>
    </dgm:pt>
    <dgm:pt modelId="{D135110A-DB33-4BCA-B408-B3D1FB78D3D3}" type="pres">
      <dgm:prSet presAssocID="{19869ED2-5589-45FB-81D5-6168B68F3E5C}" presName="sibTransNodeCircle" presStyleLbl="alignNode1" presStyleIdx="1" presStyleCnt="3">
        <dgm:presLayoutVars>
          <dgm:chMax val="0"/>
          <dgm:bulletEnabled/>
        </dgm:presLayoutVars>
      </dgm:prSet>
      <dgm:spPr/>
    </dgm:pt>
    <dgm:pt modelId="{77855319-7023-4BD0-9B6C-D1BE3BCD873D}" type="pres">
      <dgm:prSet presAssocID="{19869ED2-5589-45FB-81D5-6168B68F3E5C}" presName="spacerBetweenCircleAndCallout" presStyleCnt="0">
        <dgm:presLayoutVars/>
      </dgm:prSet>
      <dgm:spPr/>
    </dgm:pt>
    <dgm:pt modelId="{758621DE-7751-4857-9BEA-CB3703DA4BC4}" type="pres">
      <dgm:prSet presAssocID="{8CBB20C3-47F9-4246-BC5F-5BB1252D711A}" presName="nodeText" presStyleLbl="alignAccFollowNode1" presStyleIdx="5" presStyleCnt="9" custLinFactNeighborX="1319">
        <dgm:presLayoutVars>
          <dgm:bulletEnabled val="1"/>
        </dgm:presLayoutVars>
      </dgm:prSet>
      <dgm:spPr/>
    </dgm:pt>
    <dgm:pt modelId="{F7ECCF8E-9E27-49C1-8C70-DBABA7887DFF}" type="pres">
      <dgm:prSet presAssocID="{19869ED2-5589-45FB-81D5-6168B68F3E5C}" presName="sibTransComposite" presStyleCnt="0"/>
      <dgm:spPr/>
    </dgm:pt>
    <dgm:pt modelId="{4ADCE2E2-D41D-4AB2-91D7-4077EBB832C4}" type="pres">
      <dgm:prSet presAssocID="{03EF5227-A079-402D-9CE6-A745DBDE497E}" presName="compositeNode" presStyleCnt="0"/>
      <dgm:spPr/>
    </dgm:pt>
    <dgm:pt modelId="{53D3F131-7A06-4C51-B4C7-AE719370EC50}" type="pres">
      <dgm:prSet presAssocID="{03EF5227-A079-402D-9CE6-A745DBDE497E}" presName="parTx" presStyleLbl="node1" presStyleIdx="0" presStyleCnt="0">
        <dgm:presLayoutVars>
          <dgm:chMax val="0"/>
          <dgm:chPref val="0"/>
          <dgm:bulletEnabled val="1"/>
        </dgm:presLayoutVars>
      </dgm:prSet>
      <dgm:spPr/>
    </dgm:pt>
    <dgm:pt modelId="{77864378-B9AB-4A30-B65F-0DFB76A6446A}" type="pres">
      <dgm:prSet presAssocID="{03EF5227-A079-402D-9CE6-A745DBDE497E}" presName="parSh" presStyleCnt="0"/>
      <dgm:spPr/>
    </dgm:pt>
    <dgm:pt modelId="{4799B872-AA5D-4233-BC17-41F49B57DAF2}" type="pres">
      <dgm:prSet presAssocID="{03EF5227-A079-402D-9CE6-A745DBDE497E}" presName="lineNode" presStyleLbl="alignAccFollowNode1" presStyleIdx="6" presStyleCnt="9"/>
      <dgm:spPr/>
    </dgm:pt>
    <dgm:pt modelId="{373085A7-1D22-4C9B-8BAE-4D9A8CFA1B82}" type="pres">
      <dgm:prSet presAssocID="{03EF5227-A079-402D-9CE6-A745DBDE497E}" presName="lineArrowNode" presStyleLbl="alignAccFollowNode1" presStyleIdx="7" presStyleCnt="9"/>
      <dgm:spPr/>
    </dgm:pt>
    <dgm:pt modelId="{D42DA120-DB4F-423F-93DE-CF1632EB0DC9}" type="pres">
      <dgm:prSet presAssocID="{0A39EF08-EC1E-4B59-9543-973E35E4AE6E}" presName="sibTransNodeCircle" presStyleLbl="alignNode1" presStyleIdx="2" presStyleCnt="3">
        <dgm:presLayoutVars>
          <dgm:chMax val="0"/>
          <dgm:bulletEnabled/>
        </dgm:presLayoutVars>
      </dgm:prSet>
      <dgm:spPr/>
    </dgm:pt>
    <dgm:pt modelId="{AB8ECB08-77ED-4A93-BE65-77C4E912DA22}" type="pres">
      <dgm:prSet presAssocID="{0A39EF08-EC1E-4B59-9543-973E35E4AE6E}" presName="spacerBetweenCircleAndCallout" presStyleCnt="0">
        <dgm:presLayoutVars/>
      </dgm:prSet>
      <dgm:spPr/>
    </dgm:pt>
    <dgm:pt modelId="{C171526B-5316-40F2-BADD-33297D4F0334}" type="pres">
      <dgm:prSet presAssocID="{03EF5227-A079-402D-9CE6-A745DBDE497E}" presName="nodeText" presStyleLbl="alignAccFollowNode1" presStyleIdx="8" presStyleCnt="9">
        <dgm:presLayoutVars>
          <dgm:bulletEnabled val="1"/>
        </dgm:presLayoutVars>
      </dgm:prSet>
      <dgm:spPr/>
    </dgm:pt>
  </dgm:ptLst>
  <dgm:cxnLst>
    <dgm:cxn modelId="{48135918-7E05-4344-9EAB-C6B30C835EE8}" type="presOf" srcId="{0A39EF08-EC1E-4B59-9543-973E35E4AE6E}" destId="{D42DA120-DB4F-423F-93DE-CF1632EB0DC9}" srcOrd="0" destOrd="0" presId="urn:microsoft.com/office/officeart/2016/7/layout/LinearArrowProcessNumbered"/>
    <dgm:cxn modelId="{55896530-1549-4380-886A-434609C0AE61}" type="presOf" srcId="{03EF5227-A079-402D-9CE6-A745DBDE497E}" destId="{C171526B-5316-40F2-BADD-33297D4F0334}" srcOrd="0" destOrd="0" presId="urn:microsoft.com/office/officeart/2016/7/layout/LinearArrowProcessNumbered"/>
    <dgm:cxn modelId="{D67E733D-741A-47D2-96F5-1CBEDB7E126D}" type="presOf" srcId="{17D9CC3F-2A0D-4FE1-9DD7-7C57B6CD2356}" destId="{2D5FBE55-76D7-496D-92FD-C642562CE6D6}" srcOrd="0" destOrd="0" presId="urn:microsoft.com/office/officeart/2016/7/layout/LinearArrowProcessNumbered"/>
    <dgm:cxn modelId="{860DB67B-9D04-45A8-AA07-A3CF2558C1DC}" type="presOf" srcId="{6946B0BB-4A3F-419F-96DF-B2821E5DB0C8}" destId="{F863BCFF-3650-4AB7-B42C-001FBF760E6E}" srcOrd="0" destOrd="0" presId="urn:microsoft.com/office/officeart/2016/7/layout/LinearArrowProcessNumbered"/>
    <dgm:cxn modelId="{0AC65B7E-73ED-4B83-B3FC-7A7855636C3A}" srcId="{17D9CC3F-2A0D-4FE1-9DD7-7C57B6CD2356}" destId="{6946B0BB-4A3F-419F-96DF-B2821E5DB0C8}" srcOrd="0" destOrd="0" parTransId="{F6D63771-8727-4597-A227-9326B7F58A9F}" sibTransId="{3C9387B4-F448-4026-97E8-914B8FD0DF19}"/>
    <dgm:cxn modelId="{E7969A88-3804-40C0-A244-074C5B47AD2C}" type="presOf" srcId="{3C9387B4-F448-4026-97E8-914B8FD0DF19}" destId="{004BD3D4-11DB-41EA-86A7-7D26EE8F598F}" srcOrd="0" destOrd="0" presId="urn:microsoft.com/office/officeart/2016/7/layout/LinearArrowProcessNumbered"/>
    <dgm:cxn modelId="{6400F6C8-AFEC-4089-B95E-31B1B22D82D9}" srcId="{17D9CC3F-2A0D-4FE1-9DD7-7C57B6CD2356}" destId="{8CBB20C3-47F9-4246-BC5F-5BB1252D711A}" srcOrd="1" destOrd="0" parTransId="{0729A516-0AAF-4154-AC7D-5E64C3C6C507}" sibTransId="{19869ED2-5589-45FB-81D5-6168B68F3E5C}"/>
    <dgm:cxn modelId="{647FAED4-CB2B-45CE-98C2-CF7F776B717A}" srcId="{17D9CC3F-2A0D-4FE1-9DD7-7C57B6CD2356}" destId="{03EF5227-A079-402D-9CE6-A745DBDE497E}" srcOrd="2" destOrd="0" parTransId="{9CA78E36-283F-4976-BA42-B0F9A613CADB}" sibTransId="{0A39EF08-EC1E-4B59-9543-973E35E4AE6E}"/>
    <dgm:cxn modelId="{92E6EFE0-7BC6-4498-8552-C0588E231770}" type="presOf" srcId="{19869ED2-5589-45FB-81D5-6168B68F3E5C}" destId="{D135110A-DB33-4BCA-B408-B3D1FB78D3D3}" srcOrd="0" destOrd="0" presId="urn:microsoft.com/office/officeart/2016/7/layout/LinearArrowProcessNumbered"/>
    <dgm:cxn modelId="{CA0C1DF1-9834-49E1-9A2A-F65673C74BD1}" type="presOf" srcId="{8CBB20C3-47F9-4246-BC5F-5BB1252D711A}" destId="{758621DE-7751-4857-9BEA-CB3703DA4BC4}" srcOrd="0" destOrd="0" presId="urn:microsoft.com/office/officeart/2016/7/layout/LinearArrowProcessNumbered"/>
    <dgm:cxn modelId="{22C0F5D4-0FC1-419A-AA92-2FBEE12DD86D}" type="presParOf" srcId="{2D5FBE55-76D7-496D-92FD-C642562CE6D6}" destId="{37EF0785-39D5-4E83-B615-F935A072A824}" srcOrd="0" destOrd="0" presId="urn:microsoft.com/office/officeart/2016/7/layout/LinearArrowProcessNumbered"/>
    <dgm:cxn modelId="{842A59D7-91FF-4674-A643-74BF2A5AA354}" type="presParOf" srcId="{37EF0785-39D5-4E83-B615-F935A072A824}" destId="{FE389BA4-E5ED-4666-8104-739A17605987}" srcOrd="0" destOrd="0" presId="urn:microsoft.com/office/officeart/2016/7/layout/LinearArrowProcessNumbered"/>
    <dgm:cxn modelId="{60201612-7FCE-4733-8E72-D3A54C63BA5E}" type="presParOf" srcId="{37EF0785-39D5-4E83-B615-F935A072A824}" destId="{EBA946DE-B6A3-4170-9E0A-1556886FBC01}" srcOrd="1" destOrd="0" presId="urn:microsoft.com/office/officeart/2016/7/layout/LinearArrowProcessNumbered"/>
    <dgm:cxn modelId="{22CA80B4-D267-44FE-887A-A85277A70677}" type="presParOf" srcId="{EBA946DE-B6A3-4170-9E0A-1556886FBC01}" destId="{8316A63A-9909-4CF0-802B-97C8CBAE7D06}" srcOrd="0" destOrd="0" presId="urn:microsoft.com/office/officeart/2016/7/layout/LinearArrowProcessNumbered"/>
    <dgm:cxn modelId="{572AB200-7030-46D5-9356-9E36DAAD42D4}" type="presParOf" srcId="{EBA946DE-B6A3-4170-9E0A-1556886FBC01}" destId="{4F4D2F8D-9A07-493D-A715-47EB77B7E802}" srcOrd="1" destOrd="0" presId="urn:microsoft.com/office/officeart/2016/7/layout/LinearArrowProcessNumbered"/>
    <dgm:cxn modelId="{59227052-642B-41F9-B71C-5DEAE7185C0D}" type="presParOf" srcId="{EBA946DE-B6A3-4170-9E0A-1556886FBC01}" destId="{004BD3D4-11DB-41EA-86A7-7D26EE8F598F}" srcOrd="2" destOrd="0" presId="urn:microsoft.com/office/officeart/2016/7/layout/LinearArrowProcessNumbered"/>
    <dgm:cxn modelId="{522A6F88-BDA9-42F2-892A-C0F1043EBA68}" type="presParOf" srcId="{EBA946DE-B6A3-4170-9E0A-1556886FBC01}" destId="{0AFF04D6-EF78-4248-855F-C5DD65C39CD7}" srcOrd="3" destOrd="0" presId="urn:microsoft.com/office/officeart/2016/7/layout/LinearArrowProcessNumbered"/>
    <dgm:cxn modelId="{07ABCC68-7B84-4EF8-9467-B33AF5861198}" type="presParOf" srcId="{37EF0785-39D5-4E83-B615-F935A072A824}" destId="{F863BCFF-3650-4AB7-B42C-001FBF760E6E}" srcOrd="2" destOrd="0" presId="urn:microsoft.com/office/officeart/2016/7/layout/LinearArrowProcessNumbered"/>
    <dgm:cxn modelId="{1A81E5F2-A6FE-4F8D-86AF-DE4776E5EAC5}" type="presParOf" srcId="{2D5FBE55-76D7-496D-92FD-C642562CE6D6}" destId="{D10CCB89-096A-4064-A736-1A7946ACDF77}" srcOrd="1" destOrd="0" presId="urn:microsoft.com/office/officeart/2016/7/layout/LinearArrowProcessNumbered"/>
    <dgm:cxn modelId="{8FE1C654-CA8B-416C-9285-E07D5584E9E7}" type="presParOf" srcId="{2D5FBE55-76D7-496D-92FD-C642562CE6D6}" destId="{CC53A0D3-11C0-4FE2-A950-CBFBE649B4D6}" srcOrd="2" destOrd="0" presId="urn:microsoft.com/office/officeart/2016/7/layout/LinearArrowProcessNumbered"/>
    <dgm:cxn modelId="{14F5BF4F-06D7-4B2F-BAE4-65EDEF826A17}" type="presParOf" srcId="{CC53A0D3-11C0-4FE2-A950-CBFBE649B4D6}" destId="{1FA1FE84-08A3-4115-A40E-4054544879E0}" srcOrd="0" destOrd="0" presId="urn:microsoft.com/office/officeart/2016/7/layout/LinearArrowProcessNumbered"/>
    <dgm:cxn modelId="{F70DBAB2-CEC8-42F6-A4EB-0B331FCCC82C}" type="presParOf" srcId="{CC53A0D3-11C0-4FE2-A950-CBFBE649B4D6}" destId="{40A0036A-463E-457F-A92B-AEAFE7ADF1E8}" srcOrd="1" destOrd="0" presId="urn:microsoft.com/office/officeart/2016/7/layout/LinearArrowProcessNumbered"/>
    <dgm:cxn modelId="{3165D335-663F-49F3-9DB0-2B1E0CBDD4C3}" type="presParOf" srcId="{40A0036A-463E-457F-A92B-AEAFE7ADF1E8}" destId="{A7386ED4-6F9A-4EFC-A291-E81534664E9E}" srcOrd="0" destOrd="0" presId="urn:microsoft.com/office/officeart/2016/7/layout/LinearArrowProcessNumbered"/>
    <dgm:cxn modelId="{44682928-D5CA-4CB0-90D3-0655E0BBAF84}" type="presParOf" srcId="{40A0036A-463E-457F-A92B-AEAFE7ADF1E8}" destId="{FCBE39BC-484D-4CF2-A724-E48D1B7693DF}" srcOrd="1" destOrd="0" presId="urn:microsoft.com/office/officeart/2016/7/layout/LinearArrowProcessNumbered"/>
    <dgm:cxn modelId="{C63DAE03-7C49-4CA5-8AF1-5628F4CB77E8}" type="presParOf" srcId="{40A0036A-463E-457F-A92B-AEAFE7ADF1E8}" destId="{D135110A-DB33-4BCA-B408-B3D1FB78D3D3}" srcOrd="2" destOrd="0" presId="urn:microsoft.com/office/officeart/2016/7/layout/LinearArrowProcessNumbered"/>
    <dgm:cxn modelId="{1406AE3E-1BC1-4AB0-B500-4D31E2663C5D}" type="presParOf" srcId="{40A0036A-463E-457F-A92B-AEAFE7ADF1E8}" destId="{77855319-7023-4BD0-9B6C-D1BE3BCD873D}" srcOrd="3" destOrd="0" presId="urn:microsoft.com/office/officeart/2016/7/layout/LinearArrowProcessNumbered"/>
    <dgm:cxn modelId="{A3B69D5A-04B4-4301-9A67-4DA4A3440893}" type="presParOf" srcId="{CC53A0D3-11C0-4FE2-A950-CBFBE649B4D6}" destId="{758621DE-7751-4857-9BEA-CB3703DA4BC4}" srcOrd="2" destOrd="0" presId="urn:microsoft.com/office/officeart/2016/7/layout/LinearArrowProcessNumbered"/>
    <dgm:cxn modelId="{0AA9A21F-52C0-4992-B4A4-3E9CB7768E0F}" type="presParOf" srcId="{2D5FBE55-76D7-496D-92FD-C642562CE6D6}" destId="{F7ECCF8E-9E27-49C1-8C70-DBABA7887DFF}" srcOrd="3" destOrd="0" presId="urn:microsoft.com/office/officeart/2016/7/layout/LinearArrowProcessNumbered"/>
    <dgm:cxn modelId="{BBE48124-EA88-4DE8-B31F-F7B405A97E68}" type="presParOf" srcId="{2D5FBE55-76D7-496D-92FD-C642562CE6D6}" destId="{4ADCE2E2-D41D-4AB2-91D7-4077EBB832C4}" srcOrd="4" destOrd="0" presId="urn:microsoft.com/office/officeart/2016/7/layout/LinearArrowProcessNumbered"/>
    <dgm:cxn modelId="{15037CAF-04B0-43B3-9544-967D6CE2941E}" type="presParOf" srcId="{4ADCE2E2-D41D-4AB2-91D7-4077EBB832C4}" destId="{53D3F131-7A06-4C51-B4C7-AE719370EC50}" srcOrd="0" destOrd="0" presId="urn:microsoft.com/office/officeart/2016/7/layout/LinearArrowProcessNumbered"/>
    <dgm:cxn modelId="{D2F43254-44FE-41F9-851E-3521904EDCDA}" type="presParOf" srcId="{4ADCE2E2-D41D-4AB2-91D7-4077EBB832C4}" destId="{77864378-B9AB-4A30-B65F-0DFB76A6446A}" srcOrd="1" destOrd="0" presId="urn:microsoft.com/office/officeart/2016/7/layout/LinearArrowProcessNumbered"/>
    <dgm:cxn modelId="{389F0DC9-BE92-46D3-873D-64FF485D2A22}" type="presParOf" srcId="{77864378-B9AB-4A30-B65F-0DFB76A6446A}" destId="{4799B872-AA5D-4233-BC17-41F49B57DAF2}" srcOrd="0" destOrd="0" presId="urn:microsoft.com/office/officeart/2016/7/layout/LinearArrowProcessNumbered"/>
    <dgm:cxn modelId="{80998078-5352-4419-9D9A-591DF48F74A2}" type="presParOf" srcId="{77864378-B9AB-4A30-B65F-0DFB76A6446A}" destId="{373085A7-1D22-4C9B-8BAE-4D9A8CFA1B82}" srcOrd="1" destOrd="0" presId="urn:microsoft.com/office/officeart/2016/7/layout/LinearArrowProcessNumbered"/>
    <dgm:cxn modelId="{0D7A79AF-CF48-4EFB-B6E8-1C12F92C372B}" type="presParOf" srcId="{77864378-B9AB-4A30-B65F-0DFB76A6446A}" destId="{D42DA120-DB4F-423F-93DE-CF1632EB0DC9}" srcOrd="2" destOrd="0" presId="urn:microsoft.com/office/officeart/2016/7/layout/LinearArrowProcessNumbered"/>
    <dgm:cxn modelId="{133EC10C-7D7C-4A2C-B711-92CAB89C8564}" type="presParOf" srcId="{77864378-B9AB-4A30-B65F-0DFB76A6446A}" destId="{AB8ECB08-77ED-4A93-BE65-77C4E912DA22}" srcOrd="3" destOrd="0" presId="urn:microsoft.com/office/officeart/2016/7/layout/LinearArrowProcessNumbered"/>
    <dgm:cxn modelId="{2D2C8349-6496-45E0-BCD5-9C1B02F5A132}" type="presParOf" srcId="{4ADCE2E2-D41D-4AB2-91D7-4077EBB832C4}" destId="{C171526B-5316-40F2-BADD-33297D4F0334}"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8CF9B-7061-4E18-8791-5242D8BE5D5A}">
      <dsp:nvSpPr>
        <dsp:cNvPr id="0" name=""/>
        <dsp:cNvSpPr/>
      </dsp:nvSpPr>
      <dsp:spPr>
        <a:xfrm>
          <a:off x="0" y="3886173"/>
          <a:ext cx="6886989" cy="768336"/>
        </a:xfrm>
        <a:prstGeom prst="roundRect">
          <a:avLst/>
        </a:prstGeom>
        <a:solidFill>
          <a:srgbClr val="0070C0"/>
        </a:solidFill>
        <a:ln w="22225" cap="rnd" cmpd="sng" algn="ctr">
          <a:solidFill>
            <a:schemeClr val="accent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Practice Areas Operating within An Integrated Regional Framework:</a:t>
          </a:r>
        </a:p>
      </dsp:txBody>
      <dsp:txXfrm>
        <a:off x="37507" y="3923680"/>
        <a:ext cx="6811975" cy="693322"/>
      </dsp:txXfrm>
    </dsp:sp>
    <dsp:sp modelId="{2F86AD2B-4352-417A-9F07-CDBA1D228EAE}">
      <dsp:nvSpPr>
        <dsp:cNvPr id="0" name=""/>
        <dsp:cNvSpPr/>
      </dsp:nvSpPr>
      <dsp:spPr>
        <a:xfrm>
          <a:off x="0" y="4840459"/>
          <a:ext cx="6886989" cy="1311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662" tIns="17780" rIns="99568" bIns="17780" numCol="1" spcCol="1270" anchor="t" anchorCtr="0">
          <a:noAutofit/>
        </a:bodyPr>
        <a:lstStyle/>
        <a:p>
          <a:pPr marL="114300" lvl="1" indent="-114300" algn="l" defTabSz="622300">
            <a:lnSpc>
              <a:spcPct val="100000"/>
            </a:lnSpc>
            <a:spcBef>
              <a:spcPct val="0"/>
            </a:spcBef>
            <a:spcAft>
              <a:spcPct val="20000"/>
            </a:spcAft>
            <a:buChar char="•"/>
          </a:pPr>
          <a:r>
            <a:rPr lang="en-US" sz="1400" kern="1200" dirty="0"/>
            <a:t>Occupational Health</a:t>
          </a:r>
        </a:p>
        <a:p>
          <a:pPr marL="114300" lvl="1" indent="-114300" algn="l" defTabSz="622300">
            <a:lnSpc>
              <a:spcPct val="100000"/>
            </a:lnSpc>
            <a:spcBef>
              <a:spcPct val="0"/>
            </a:spcBef>
            <a:spcAft>
              <a:spcPct val="20000"/>
            </a:spcAft>
            <a:buChar char="•"/>
          </a:pPr>
          <a:r>
            <a:rPr lang="en-US" sz="1400" kern="1200" dirty="0"/>
            <a:t>Workforce Development    </a:t>
          </a:r>
        </a:p>
        <a:p>
          <a:pPr marL="114300" lvl="1" indent="-114300" algn="l" defTabSz="622300">
            <a:lnSpc>
              <a:spcPct val="100000"/>
            </a:lnSpc>
            <a:spcBef>
              <a:spcPct val="0"/>
            </a:spcBef>
            <a:spcAft>
              <a:spcPct val="20000"/>
            </a:spcAft>
            <a:buChar char="•"/>
          </a:pPr>
          <a:r>
            <a:rPr lang="en-US" sz="1400" kern="1200" dirty="0"/>
            <a:t>Economic Development   </a:t>
          </a:r>
        </a:p>
        <a:p>
          <a:pPr marL="114300" lvl="1" indent="-114300" algn="l" defTabSz="622300">
            <a:lnSpc>
              <a:spcPct val="100000"/>
            </a:lnSpc>
            <a:spcBef>
              <a:spcPct val="0"/>
            </a:spcBef>
            <a:spcAft>
              <a:spcPct val="20000"/>
            </a:spcAft>
            <a:buChar char="•"/>
          </a:pPr>
          <a:r>
            <a:rPr lang="en-US" sz="1400" kern="1200" dirty="0"/>
            <a:t>Education   </a:t>
          </a:r>
        </a:p>
        <a:p>
          <a:pPr marL="114300" lvl="1" indent="-114300" algn="l" defTabSz="622300">
            <a:lnSpc>
              <a:spcPct val="100000"/>
            </a:lnSpc>
            <a:spcBef>
              <a:spcPct val="0"/>
            </a:spcBef>
            <a:spcAft>
              <a:spcPct val="20000"/>
            </a:spcAft>
            <a:buChar char="•"/>
          </a:pPr>
          <a:r>
            <a:rPr lang="en-US" sz="1400" kern="1200" dirty="0"/>
            <a:t>Community Impact Institute </a:t>
          </a:r>
        </a:p>
      </dsp:txBody>
      <dsp:txXfrm>
        <a:off x="0" y="4840459"/>
        <a:ext cx="6886989" cy="1311862"/>
      </dsp:txXfrm>
    </dsp:sp>
    <dsp:sp modelId="{64485A75-8C81-482D-8FCE-48C8C5AD4CBA}">
      <dsp:nvSpPr>
        <dsp:cNvPr id="0" name=""/>
        <dsp:cNvSpPr/>
      </dsp:nvSpPr>
      <dsp:spPr>
        <a:xfrm>
          <a:off x="0" y="205756"/>
          <a:ext cx="6886989" cy="525268"/>
        </a:xfrm>
        <a:prstGeom prst="roundRect">
          <a:avLst/>
        </a:prstGeom>
        <a:solidFill>
          <a:srgbClr val="0070C0"/>
        </a:solidFill>
        <a:ln w="22225" cap="rnd" cmpd="sng" algn="ctr">
          <a:solidFill>
            <a:schemeClr val="accent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Work Flowing Through a Growing Number of Companies </a:t>
          </a:r>
          <a:endParaRPr lang="en-US" sz="1600" kern="1200" dirty="0"/>
        </a:p>
      </dsp:txBody>
      <dsp:txXfrm>
        <a:off x="25641" y="231397"/>
        <a:ext cx="6835707" cy="473986"/>
      </dsp:txXfrm>
    </dsp:sp>
    <dsp:sp modelId="{B24E5C2F-FE53-4644-982A-179BAFBFC831}">
      <dsp:nvSpPr>
        <dsp:cNvPr id="0" name=""/>
        <dsp:cNvSpPr/>
      </dsp:nvSpPr>
      <dsp:spPr>
        <a:xfrm>
          <a:off x="0" y="908916"/>
          <a:ext cx="6886989"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66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Benevolent </a:t>
          </a:r>
        </a:p>
        <a:p>
          <a:pPr marL="114300" lvl="1" indent="-114300" algn="l" defTabSz="622300">
            <a:lnSpc>
              <a:spcPct val="90000"/>
            </a:lnSpc>
            <a:spcBef>
              <a:spcPct val="0"/>
            </a:spcBef>
            <a:spcAft>
              <a:spcPct val="20000"/>
            </a:spcAft>
            <a:buChar char="•"/>
          </a:pPr>
          <a:r>
            <a:rPr lang="en-US" sz="1400" kern="1200" dirty="0"/>
            <a:t>Community Work Services</a:t>
          </a:r>
        </a:p>
        <a:p>
          <a:pPr marL="114300" lvl="1" indent="-114300" algn="l" defTabSz="622300">
            <a:lnSpc>
              <a:spcPct val="90000"/>
            </a:lnSpc>
            <a:spcBef>
              <a:spcPct val="0"/>
            </a:spcBef>
            <a:spcAft>
              <a:spcPct val="20000"/>
            </a:spcAft>
            <a:buChar char="•"/>
          </a:pPr>
          <a:r>
            <a:rPr lang="en-US" sz="1400" kern="1200" dirty="0"/>
            <a:t>Easterseals-New York, Rhode Island, Central Texas, North Texas</a:t>
          </a:r>
        </a:p>
        <a:p>
          <a:pPr marL="114300" lvl="1" indent="-114300" algn="l" defTabSz="622300">
            <a:lnSpc>
              <a:spcPct val="90000"/>
            </a:lnSpc>
            <a:spcBef>
              <a:spcPct val="0"/>
            </a:spcBef>
            <a:spcAft>
              <a:spcPct val="20000"/>
            </a:spcAft>
            <a:buChar char="•"/>
          </a:pPr>
          <a:r>
            <a:rPr lang="en-US" sz="1400" kern="1200" dirty="0"/>
            <a:t>Fedcap Rehabilitation Services, Inc. </a:t>
          </a:r>
        </a:p>
        <a:p>
          <a:pPr marL="114300" lvl="1" indent="-114300" algn="l" defTabSz="622300">
            <a:lnSpc>
              <a:spcPct val="90000"/>
            </a:lnSpc>
            <a:spcBef>
              <a:spcPct val="0"/>
            </a:spcBef>
            <a:spcAft>
              <a:spcPct val="20000"/>
            </a:spcAft>
            <a:buChar char="•"/>
          </a:pPr>
          <a:r>
            <a:rPr lang="en-US" sz="1400" kern="1200" dirty="0"/>
            <a:t>Fedcap Inc. – a new company established to house our growing portfolio of workforce/TANF contracts</a:t>
          </a:r>
        </a:p>
        <a:p>
          <a:pPr marL="114300" lvl="1" indent="-114300" algn="l" defTabSz="622300">
            <a:lnSpc>
              <a:spcPct val="90000"/>
            </a:lnSpc>
            <a:spcBef>
              <a:spcPct val="0"/>
            </a:spcBef>
            <a:spcAft>
              <a:spcPct val="20000"/>
            </a:spcAft>
            <a:buChar char="•"/>
          </a:pPr>
          <a:r>
            <a:rPr lang="en-US" sz="1400" kern="1200" dirty="0"/>
            <a:t>Granite Pathways</a:t>
          </a:r>
        </a:p>
        <a:p>
          <a:pPr marL="114300" lvl="1" indent="-114300" algn="l" defTabSz="622300">
            <a:lnSpc>
              <a:spcPct val="90000"/>
            </a:lnSpc>
            <a:spcBef>
              <a:spcPct val="0"/>
            </a:spcBef>
            <a:spcAft>
              <a:spcPct val="20000"/>
            </a:spcAft>
            <a:buChar char="•"/>
          </a:pPr>
          <a:r>
            <a:rPr lang="en-US" sz="1400" kern="1200" dirty="0"/>
            <a:t>MVLE</a:t>
          </a:r>
        </a:p>
        <a:p>
          <a:pPr marL="114300" lvl="1" indent="-114300" algn="l" defTabSz="622300">
            <a:lnSpc>
              <a:spcPct val="90000"/>
            </a:lnSpc>
            <a:spcBef>
              <a:spcPct val="0"/>
            </a:spcBef>
            <a:spcAft>
              <a:spcPct val="20000"/>
            </a:spcAft>
            <a:buChar char="•"/>
          </a:pPr>
          <a:r>
            <a:rPr lang="en-US" sz="1400" kern="1200" dirty="0"/>
            <a:t>ReServe</a:t>
          </a:r>
        </a:p>
        <a:p>
          <a:pPr marL="114300" lvl="1" indent="-114300" algn="l" defTabSz="622300">
            <a:lnSpc>
              <a:spcPct val="90000"/>
            </a:lnSpc>
            <a:spcBef>
              <a:spcPct val="0"/>
            </a:spcBef>
            <a:spcAft>
              <a:spcPct val="20000"/>
            </a:spcAft>
            <a:buChar char="•"/>
          </a:pPr>
          <a:r>
            <a:rPr lang="en-US" sz="1400" kern="1200" dirty="0"/>
            <a:t>Single Stop </a:t>
          </a:r>
        </a:p>
        <a:p>
          <a:pPr marL="114300" lvl="1" indent="-114300" algn="l" defTabSz="622300">
            <a:lnSpc>
              <a:spcPct val="90000"/>
            </a:lnSpc>
            <a:spcBef>
              <a:spcPct val="0"/>
            </a:spcBef>
            <a:spcAft>
              <a:spcPct val="20000"/>
            </a:spcAft>
            <a:buChar char="•"/>
          </a:pPr>
          <a:r>
            <a:rPr lang="en-US" sz="1400" kern="1200" dirty="0"/>
            <a:t>Wildcat</a:t>
          </a:r>
        </a:p>
        <a:p>
          <a:pPr marL="114300" lvl="1" indent="-114300" algn="l" defTabSz="622300">
            <a:lnSpc>
              <a:spcPct val="90000"/>
            </a:lnSpc>
            <a:spcBef>
              <a:spcPct val="0"/>
            </a:spcBef>
            <a:spcAft>
              <a:spcPct val="20000"/>
            </a:spcAft>
            <a:buChar char="•"/>
          </a:pPr>
          <a:r>
            <a:rPr lang="en-US" sz="1400" kern="1200" dirty="0"/>
            <a:t>Kennedy Scott </a:t>
          </a:r>
        </a:p>
      </dsp:txBody>
      <dsp:txXfrm>
        <a:off x="0" y="908916"/>
        <a:ext cx="6886989" cy="2825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63EC6-A155-4DA6-9A50-1A8C8CDA0846}">
      <dsp:nvSpPr>
        <dsp:cNvPr id="0" name=""/>
        <dsp:cNvSpPr/>
      </dsp:nvSpPr>
      <dsp:spPr>
        <a:xfrm>
          <a:off x="0" y="458"/>
          <a:ext cx="7152608" cy="0"/>
        </a:xfrm>
        <a:prstGeom prst="lin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w="9525" cap="rnd" cmpd="sng" algn="ctr">
          <a:solidFill>
            <a:schemeClr val="dk2">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317BEE64-505E-493D-8FAD-91222D9110D2}">
      <dsp:nvSpPr>
        <dsp:cNvPr id="0" name=""/>
        <dsp:cNvSpPr/>
      </dsp:nvSpPr>
      <dsp:spPr>
        <a:xfrm>
          <a:off x="0" y="458"/>
          <a:ext cx="7152608" cy="75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Achieved industry‐leading outcomes for individuals with barriers to economic well-being</a:t>
          </a:r>
          <a:endParaRPr lang="en-US" sz="2100" kern="1200" dirty="0"/>
        </a:p>
      </dsp:txBody>
      <dsp:txXfrm>
        <a:off x="0" y="458"/>
        <a:ext cx="7152608" cy="750509"/>
      </dsp:txXfrm>
    </dsp:sp>
    <dsp:sp modelId="{D1BA7128-F6CF-4E60-9FFB-35D277E81AC9}">
      <dsp:nvSpPr>
        <dsp:cNvPr id="0" name=""/>
        <dsp:cNvSpPr/>
      </dsp:nvSpPr>
      <dsp:spPr>
        <a:xfrm>
          <a:off x="0" y="750968"/>
          <a:ext cx="7152608" cy="0"/>
        </a:xfrm>
        <a:prstGeom prst="lin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w="9525" cap="rnd" cmpd="sng" algn="ctr">
          <a:solidFill>
            <a:schemeClr val="dk2">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0815263E-6894-443A-8A72-1BA3B0CDC9F7}">
      <dsp:nvSpPr>
        <dsp:cNvPr id="0" name=""/>
        <dsp:cNvSpPr/>
      </dsp:nvSpPr>
      <dsp:spPr>
        <a:xfrm>
          <a:off x="0" y="750968"/>
          <a:ext cx="7152608" cy="75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Sustained and grew our distinctive expertise in core markets</a:t>
          </a:r>
          <a:endParaRPr lang="en-US" sz="2100" kern="1200" dirty="0"/>
        </a:p>
      </dsp:txBody>
      <dsp:txXfrm>
        <a:off x="0" y="750968"/>
        <a:ext cx="7152608" cy="750509"/>
      </dsp:txXfrm>
    </dsp:sp>
    <dsp:sp modelId="{22CD8A79-0017-47E2-82C2-E203987FC856}">
      <dsp:nvSpPr>
        <dsp:cNvPr id="0" name=""/>
        <dsp:cNvSpPr/>
      </dsp:nvSpPr>
      <dsp:spPr>
        <a:xfrm>
          <a:off x="0" y="1501478"/>
          <a:ext cx="7152608" cy="0"/>
        </a:xfrm>
        <a:prstGeom prst="lin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w="9525" cap="rnd" cmpd="sng" algn="ctr">
          <a:solidFill>
            <a:schemeClr val="dk2">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B526D705-D05D-41B9-B7C5-E622671BEE40}">
      <dsp:nvSpPr>
        <dsp:cNvPr id="0" name=""/>
        <dsp:cNvSpPr/>
      </dsp:nvSpPr>
      <dsp:spPr>
        <a:xfrm>
          <a:off x="0" y="1501478"/>
          <a:ext cx="7152608" cy="75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Leveraged successful programs in new formats and new geographies</a:t>
          </a:r>
          <a:endParaRPr lang="en-US" sz="2100" kern="1200" dirty="0"/>
        </a:p>
      </dsp:txBody>
      <dsp:txXfrm>
        <a:off x="0" y="1501478"/>
        <a:ext cx="7152608" cy="750509"/>
      </dsp:txXfrm>
    </dsp:sp>
    <dsp:sp modelId="{B219BA5C-CC71-4892-B502-8AF62CB52B93}">
      <dsp:nvSpPr>
        <dsp:cNvPr id="0" name=""/>
        <dsp:cNvSpPr/>
      </dsp:nvSpPr>
      <dsp:spPr>
        <a:xfrm>
          <a:off x="0" y="2251987"/>
          <a:ext cx="7152608" cy="0"/>
        </a:xfrm>
        <a:prstGeom prst="lin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w="9525" cap="rnd" cmpd="sng" algn="ctr">
          <a:solidFill>
            <a:schemeClr val="dk2">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93E37855-843F-4D45-9541-D466FF24DB25}">
      <dsp:nvSpPr>
        <dsp:cNvPr id="0" name=""/>
        <dsp:cNvSpPr/>
      </dsp:nvSpPr>
      <dsp:spPr>
        <a:xfrm>
          <a:off x="0" y="2251987"/>
          <a:ext cx="7152608" cy="75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Utilized technology across practice areas to engage populations and measure results</a:t>
          </a:r>
          <a:endParaRPr lang="en-US" sz="2100" kern="1200" dirty="0"/>
        </a:p>
      </dsp:txBody>
      <dsp:txXfrm>
        <a:off x="0" y="2251987"/>
        <a:ext cx="7152608" cy="750509"/>
      </dsp:txXfrm>
    </dsp:sp>
    <dsp:sp modelId="{1653963A-76AA-4432-A345-99D6AA06A559}">
      <dsp:nvSpPr>
        <dsp:cNvPr id="0" name=""/>
        <dsp:cNvSpPr/>
      </dsp:nvSpPr>
      <dsp:spPr>
        <a:xfrm>
          <a:off x="0" y="3002497"/>
          <a:ext cx="7152608" cy="0"/>
        </a:xfrm>
        <a:prstGeom prst="line">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w="9525" cap="rnd" cmpd="sng" algn="ctr">
          <a:solidFill>
            <a:schemeClr val="dk2">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ABB9D04D-A2DD-4FA6-BC4F-A343655CAFD2}">
      <dsp:nvSpPr>
        <dsp:cNvPr id="0" name=""/>
        <dsp:cNvSpPr/>
      </dsp:nvSpPr>
      <dsp:spPr>
        <a:xfrm>
          <a:off x="0" y="3002497"/>
          <a:ext cx="7152608" cy="75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Served as a growth platform for like-minded organizations with synergistic  missions</a:t>
          </a:r>
          <a:endParaRPr lang="en-US" sz="2100" kern="1200" dirty="0"/>
        </a:p>
      </dsp:txBody>
      <dsp:txXfrm>
        <a:off x="0" y="3002497"/>
        <a:ext cx="7152608" cy="750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D59E-EE7C-46A4-B66E-75EB606BDD2C}">
      <dsp:nvSpPr>
        <dsp:cNvPr id="0" name=""/>
        <dsp:cNvSpPr/>
      </dsp:nvSpPr>
      <dsp:spPr>
        <a:xfrm>
          <a:off x="959834" y="494891"/>
          <a:ext cx="765621" cy="71"/>
        </a:xfrm>
        <a:prstGeom prst="rect">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70F795F-144F-47C5-A5B2-9BD0B75A14EA}">
      <dsp:nvSpPr>
        <dsp:cNvPr id="0" name=""/>
        <dsp:cNvSpPr/>
      </dsp:nvSpPr>
      <dsp:spPr>
        <a:xfrm>
          <a:off x="1771393" y="430615"/>
          <a:ext cx="88046" cy="164686"/>
        </a:xfrm>
        <a:prstGeom prst="chevron">
          <a:avLst>
            <a:gd name="adj" fmla="val 90000"/>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FD0231E-3DDD-4A07-A72F-20C4BBF664E6}">
      <dsp:nvSpPr>
        <dsp:cNvPr id="0" name=""/>
        <dsp:cNvSpPr/>
      </dsp:nvSpPr>
      <dsp:spPr>
        <a:xfrm>
          <a:off x="487213" y="118009"/>
          <a:ext cx="753834" cy="753834"/>
        </a:xfrm>
        <a:prstGeom prst="ellipse">
          <a:avLst/>
        </a:prstGeom>
        <a:solidFill>
          <a:srgbClr val="0070C0"/>
        </a:solidFill>
        <a:ln w="9525" cap="rnd" cmpd="sng" algn="ctr">
          <a:solidFill>
            <a:schemeClr val="accent3">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txBody>
        <a:bodyPr spcFirstLastPara="0" vert="horz" wrap="square" lIns="29253" tIns="29253" rIns="29253" bIns="29253" numCol="1" spcCol="1270" anchor="ctr" anchorCtr="0">
          <a:noAutofit/>
        </a:bodyPr>
        <a:lstStyle/>
        <a:p>
          <a:pPr marL="0" lvl="0" indent="0" algn="ctr" defTabSz="1466850">
            <a:lnSpc>
              <a:spcPct val="90000"/>
            </a:lnSpc>
            <a:spcBef>
              <a:spcPct val="0"/>
            </a:spcBef>
            <a:spcAft>
              <a:spcPct val="35000"/>
            </a:spcAft>
            <a:buNone/>
          </a:pPr>
          <a:r>
            <a:rPr lang="en-US" sz="3300" kern="1200"/>
            <a:t>1</a:t>
          </a:r>
        </a:p>
      </dsp:txBody>
      <dsp:txXfrm>
        <a:off x="597609" y="228405"/>
        <a:ext cx="533042" cy="533042"/>
      </dsp:txXfrm>
    </dsp:sp>
    <dsp:sp modelId="{16FE33AF-EFA2-49F1-A34B-D8D600CE27C2}">
      <dsp:nvSpPr>
        <dsp:cNvPr id="0" name=""/>
        <dsp:cNvSpPr/>
      </dsp:nvSpPr>
      <dsp:spPr>
        <a:xfrm>
          <a:off x="2806" y="1036756"/>
          <a:ext cx="1722649" cy="1965600"/>
        </a:xfrm>
        <a:prstGeom prst="upArrowCallout">
          <a:avLst>
            <a:gd name="adj1" fmla="val 50000"/>
            <a:gd name="adj2" fmla="val 20000"/>
            <a:gd name="adj3" fmla="val 20000"/>
            <a:gd name="adj4" fmla="val 100000"/>
          </a:avLst>
        </a:prstGeom>
        <a:solidFill>
          <a:srgbClr val="0070C0">
            <a:alpha val="90000"/>
          </a:srgb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885" tIns="165100" rIns="135885" bIns="165100" numCol="1" spcCol="1270" anchor="t" anchorCtr="0">
          <a:noAutofit/>
        </a:bodyPr>
        <a:lstStyle/>
        <a:p>
          <a:pPr marL="0" lvl="0" indent="0" algn="l" defTabSz="1066800">
            <a:lnSpc>
              <a:spcPct val="90000"/>
            </a:lnSpc>
            <a:spcBef>
              <a:spcPct val="0"/>
            </a:spcBef>
            <a:spcAft>
              <a:spcPct val="35000"/>
            </a:spcAft>
            <a:buNone/>
          </a:pPr>
          <a:r>
            <a:rPr lang="en-US" sz="2400" b="0" i="0" kern="1200" dirty="0">
              <a:solidFill>
                <a:schemeClr val="bg1"/>
              </a:solidFill>
            </a:rPr>
            <a:t>Easterseals Central TX</a:t>
          </a:r>
          <a:endParaRPr lang="en-US" sz="2400" kern="1200" dirty="0">
            <a:solidFill>
              <a:schemeClr val="bg1"/>
            </a:solidFill>
          </a:endParaRPr>
        </a:p>
      </dsp:txBody>
      <dsp:txXfrm>
        <a:off x="2806" y="1381286"/>
        <a:ext cx="1722649" cy="1621070"/>
      </dsp:txXfrm>
    </dsp:sp>
    <dsp:sp modelId="{5B31C03B-E77A-4917-BCE7-0E122A18688C}">
      <dsp:nvSpPr>
        <dsp:cNvPr id="0" name=""/>
        <dsp:cNvSpPr/>
      </dsp:nvSpPr>
      <dsp:spPr>
        <a:xfrm>
          <a:off x="1916861" y="496464"/>
          <a:ext cx="1722649" cy="72"/>
        </a:xfrm>
        <a:prstGeom prst="rect">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A06CB2C-3391-4AD5-A060-1C163590040B}">
      <dsp:nvSpPr>
        <dsp:cNvPr id="0" name=""/>
        <dsp:cNvSpPr/>
      </dsp:nvSpPr>
      <dsp:spPr>
        <a:xfrm>
          <a:off x="3685448" y="431919"/>
          <a:ext cx="88046" cy="166064"/>
        </a:xfrm>
        <a:prstGeom prst="chevron">
          <a:avLst>
            <a:gd name="adj" fmla="val 90000"/>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FEDDE0D-BEEA-4C31-8805-B448F7A3D3AF}">
      <dsp:nvSpPr>
        <dsp:cNvPr id="0" name=""/>
        <dsp:cNvSpPr/>
      </dsp:nvSpPr>
      <dsp:spPr>
        <a:xfrm>
          <a:off x="2401268" y="119583"/>
          <a:ext cx="753834" cy="753834"/>
        </a:xfrm>
        <a:prstGeom prst="ellipse">
          <a:avLst/>
        </a:prstGeom>
        <a:solidFill>
          <a:srgbClr val="0070C0"/>
        </a:solidFill>
        <a:ln w="9525" cap="rnd" cmpd="sng" algn="ctr">
          <a:solidFill>
            <a:schemeClr val="accent3">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txBody>
        <a:bodyPr spcFirstLastPara="0" vert="horz" wrap="square" lIns="29253" tIns="29253" rIns="29253" bIns="29253" numCol="1" spcCol="1270" anchor="ctr" anchorCtr="0">
          <a:noAutofit/>
        </a:bodyPr>
        <a:lstStyle/>
        <a:p>
          <a:pPr marL="0" lvl="0" indent="0" algn="ctr" defTabSz="1466850">
            <a:lnSpc>
              <a:spcPct val="90000"/>
            </a:lnSpc>
            <a:spcBef>
              <a:spcPct val="0"/>
            </a:spcBef>
            <a:spcAft>
              <a:spcPct val="35000"/>
            </a:spcAft>
            <a:buNone/>
          </a:pPr>
          <a:r>
            <a:rPr lang="en-US" sz="3300" kern="1200">
              <a:solidFill>
                <a:schemeClr val="bg1"/>
              </a:solidFill>
            </a:rPr>
            <a:t>2</a:t>
          </a:r>
        </a:p>
      </dsp:txBody>
      <dsp:txXfrm>
        <a:off x="2511664" y="229979"/>
        <a:ext cx="533042" cy="533042"/>
      </dsp:txXfrm>
    </dsp:sp>
    <dsp:sp modelId="{50EB3EEF-65FC-4FD3-B9B0-72D28D565CDA}">
      <dsp:nvSpPr>
        <dsp:cNvPr id="0" name=""/>
        <dsp:cNvSpPr/>
      </dsp:nvSpPr>
      <dsp:spPr>
        <a:xfrm>
          <a:off x="1916861" y="1040591"/>
          <a:ext cx="1722649" cy="1965600"/>
        </a:xfrm>
        <a:prstGeom prst="upArrowCallout">
          <a:avLst>
            <a:gd name="adj1" fmla="val 50000"/>
            <a:gd name="adj2" fmla="val 20000"/>
            <a:gd name="adj3" fmla="val 20000"/>
            <a:gd name="adj4" fmla="val 100000"/>
          </a:avLst>
        </a:prstGeom>
        <a:solidFill>
          <a:srgbClr val="0070C0">
            <a:alpha val="90000"/>
          </a:srgb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885" tIns="165100" rIns="135885" bIns="16510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Easterseals North TX</a:t>
          </a:r>
        </a:p>
      </dsp:txBody>
      <dsp:txXfrm>
        <a:off x="1916861" y="1385121"/>
        <a:ext cx="1722649" cy="1621070"/>
      </dsp:txXfrm>
    </dsp:sp>
    <dsp:sp modelId="{ED4A185E-1110-4E03-8DF0-B9FBDFC2BC33}">
      <dsp:nvSpPr>
        <dsp:cNvPr id="0" name=""/>
        <dsp:cNvSpPr/>
      </dsp:nvSpPr>
      <dsp:spPr>
        <a:xfrm>
          <a:off x="3830916" y="496464"/>
          <a:ext cx="861324" cy="72"/>
        </a:xfrm>
        <a:prstGeom prst="rect">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3A7C0E-E3D9-4F63-9657-4FBE9E7348A9}">
      <dsp:nvSpPr>
        <dsp:cNvPr id="0" name=""/>
        <dsp:cNvSpPr/>
      </dsp:nvSpPr>
      <dsp:spPr>
        <a:xfrm>
          <a:off x="4315323" y="119583"/>
          <a:ext cx="753834" cy="753834"/>
        </a:xfrm>
        <a:prstGeom prst="ellipse">
          <a:avLst/>
        </a:prstGeom>
        <a:solidFill>
          <a:srgbClr val="0070C0"/>
        </a:solidFill>
        <a:ln w="9525" cap="rnd" cmpd="sng" algn="ctr">
          <a:solidFill>
            <a:schemeClr val="accent3">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txBody>
        <a:bodyPr spcFirstLastPara="0" vert="horz" wrap="square" lIns="29253" tIns="29253" rIns="29253" bIns="29253" numCol="1" spcCol="1270" anchor="ctr" anchorCtr="0">
          <a:noAutofit/>
        </a:bodyPr>
        <a:lstStyle/>
        <a:p>
          <a:pPr marL="0" lvl="0" indent="0" algn="ctr" defTabSz="1466850">
            <a:lnSpc>
              <a:spcPct val="90000"/>
            </a:lnSpc>
            <a:spcBef>
              <a:spcPct val="0"/>
            </a:spcBef>
            <a:spcAft>
              <a:spcPct val="35000"/>
            </a:spcAft>
            <a:buNone/>
          </a:pPr>
          <a:r>
            <a:rPr lang="en-US" sz="3300" kern="1200"/>
            <a:t>3</a:t>
          </a:r>
        </a:p>
      </dsp:txBody>
      <dsp:txXfrm>
        <a:off x="4425719" y="229979"/>
        <a:ext cx="533042" cy="533042"/>
      </dsp:txXfrm>
    </dsp:sp>
    <dsp:sp modelId="{B5DD8E8B-1CC2-429E-8FAB-AF891ED9C61C}">
      <dsp:nvSpPr>
        <dsp:cNvPr id="0" name=""/>
        <dsp:cNvSpPr/>
      </dsp:nvSpPr>
      <dsp:spPr>
        <a:xfrm>
          <a:off x="3830916" y="1040591"/>
          <a:ext cx="1722649" cy="1965600"/>
        </a:xfrm>
        <a:prstGeom prst="upArrowCallout">
          <a:avLst>
            <a:gd name="adj1" fmla="val 50000"/>
            <a:gd name="adj2" fmla="val 20000"/>
            <a:gd name="adj3" fmla="val 20000"/>
            <a:gd name="adj4" fmla="val 100000"/>
          </a:avLst>
        </a:prstGeom>
        <a:solidFill>
          <a:srgbClr val="0070C0">
            <a:alpha val="90000"/>
          </a:srgb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885" tIns="165100" rIns="135885" bIns="165100" numCol="1" spcCol="1270" anchor="t" anchorCtr="0">
          <a:noAutofit/>
        </a:bodyPr>
        <a:lstStyle/>
        <a:p>
          <a:pPr marL="0" lvl="0" indent="0" algn="l" defTabSz="1022350">
            <a:lnSpc>
              <a:spcPct val="90000"/>
            </a:lnSpc>
            <a:spcBef>
              <a:spcPct val="0"/>
            </a:spcBef>
            <a:spcAft>
              <a:spcPct val="35000"/>
            </a:spcAft>
            <a:buNone/>
          </a:pPr>
          <a:r>
            <a:rPr lang="en-US" sz="2300" b="0" i="0" kern="1200" dirty="0">
              <a:solidFill>
                <a:schemeClr val="bg1"/>
              </a:solidFill>
            </a:rPr>
            <a:t>MVLE-Northern  VA</a:t>
          </a:r>
          <a:endParaRPr lang="en-US" sz="2300" kern="1200" dirty="0">
            <a:solidFill>
              <a:schemeClr val="bg1"/>
            </a:solidFill>
          </a:endParaRPr>
        </a:p>
      </dsp:txBody>
      <dsp:txXfrm>
        <a:off x="3830916" y="1385121"/>
        <a:ext cx="1722649" cy="1621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50DCB-34C4-4332-9E1B-3C869FFC04D2}">
      <dsp:nvSpPr>
        <dsp:cNvPr id="0" name=""/>
        <dsp:cNvSpPr/>
      </dsp:nvSpPr>
      <dsp:spPr>
        <a:xfrm>
          <a:off x="0" y="2307"/>
          <a:ext cx="6656856" cy="1793487"/>
        </a:xfrm>
        <a:prstGeom prst="roundRect">
          <a:avLst/>
        </a:prstGeom>
        <a:solidFill>
          <a:srgbClr val="0070C0"/>
        </a:soli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In FY 2018, 28% of individuals who achieved employment earned a salary of $16.01 per hour or more. The Fedcap Group remains committed to “moving the needle” when it comes to helping individuals find employment with competitive salaries and is eager to see future growth in this area. </a:t>
          </a:r>
        </a:p>
      </dsp:txBody>
      <dsp:txXfrm>
        <a:off x="87551" y="89858"/>
        <a:ext cx="6481754" cy="1618385"/>
      </dsp:txXfrm>
    </dsp:sp>
    <dsp:sp modelId="{F087C6C6-F6B7-4864-B4E4-66E3B2B74B4C}">
      <dsp:nvSpPr>
        <dsp:cNvPr id="0" name=""/>
        <dsp:cNvSpPr/>
      </dsp:nvSpPr>
      <dsp:spPr>
        <a:xfrm>
          <a:off x="0" y="1809927"/>
          <a:ext cx="6656856" cy="1793487"/>
        </a:xfrm>
        <a:prstGeom prst="roundRect">
          <a:avLst/>
        </a:prstGeom>
        <a:solidFill>
          <a:srgbClr val="0070C0"/>
        </a:soli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dirty="0">
            <a:solidFill>
              <a:prstClr val="white"/>
            </a:solidFill>
            <a:latin typeface="Corbel" panose="020B0503020204020204"/>
            <a:ea typeface="+mn-ea"/>
            <a:cs typeface="+mn-cs"/>
          </a:endParaRPr>
        </a:p>
        <a:p>
          <a:pPr marL="0" lvl="0" indent="0" algn="l" defTabSz="711200">
            <a:lnSpc>
              <a:spcPct val="90000"/>
            </a:lnSpc>
            <a:spcBef>
              <a:spcPct val="0"/>
            </a:spcBef>
            <a:spcAft>
              <a:spcPct val="35000"/>
            </a:spcAft>
            <a:buNone/>
          </a:pPr>
          <a:r>
            <a:rPr lang="en-US" sz="1600" kern="1200" dirty="0">
              <a:solidFill>
                <a:prstClr val="white"/>
              </a:solidFill>
              <a:latin typeface="Corbel" panose="020B0503020204020204"/>
              <a:ea typeface="+mn-ea"/>
              <a:cs typeface="+mn-cs"/>
            </a:rPr>
            <a:t>In FY 2018 Single Stop served 205,214 people drawing down $530,270,555 in benefits.  </a:t>
          </a:r>
        </a:p>
        <a:p>
          <a:pPr marL="0" lvl="0" indent="0" algn="l" defTabSz="711200">
            <a:lnSpc>
              <a:spcPct val="90000"/>
            </a:lnSpc>
            <a:spcBef>
              <a:spcPct val="0"/>
            </a:spcBef>
            <a:spcAft>
              <a:spcPct val="35000"/>
            </a:spcAft>
            <a:buNone/>
          </a:pPr>
          <a:r>
            <a:rPr lang="en-US" sz="1600" kern="1200" dirty="0">
              <a:solidFill>
                <a:prstClr val="white"/>
              </a:solidFill>
              <a:latin typeface="Corbel" panose="020B0503020204020204"/>
              <a:ea typeface="+mn-ea"/>
              <a:cs typeface="+mn-cs"/>
            </a:rPr>
            <a:t>Since 2007 when it was launched, Single Stop has served over 1.9 million households drawing down $5.9B in benefits –creating a springboard for long-term financial stability and a pathway to the middle class. </a:t>
          </a:r>
        </a:p>
        <a:p>
          <a:pPr marL="0" lvl="0" indent="0" algn="l" defTabSz="711200">
            <a:lnSpc>
              <a:spcPct val="90000"/>
            </a:lnSpc>
            <a:spcBef>
              <a:spcPct val="0"/>
            </a:spcBef>
            <a:spcAft>
              <a:spcPct val="35000"/>
            </a:spcAft>
            <a:buNone/>
          </a:pPr>
          <a:endParaRPr lang="en-US" sz="1200" kern="1200" dirty="0"/>
        </a:p>
      </dsp:txBody>
      <dsp:txXfrm>
        <a:off x="87551" y="1897478"/>
        <a:ext cx="6481754" cy="1618385"/>
      </dsp:txXfrm>
    </dsp:sp>
    <dsp:sp modelId="{A3747B3F-BE24-41A4-ACE4-FEBFA6DD1865}">
      <dsp:nvSpPr>
        <dsp:cNvPr id="0" name=""/>
        <dsp:cNvSpPr/>
      </dsp:nvSpPr>
      <dsp:spPr>
        <a:xfrm>
          <a:off x="0" y="3617547"/>
          <a:ext cx="6656856" cy="1793487"/>
        </a:xfrm>
        <a:prstGeom prst="roundRect">
          <a:avLst/>
        </a:prstGeom>
        <a:solidFill>
          <a:srgbClr val="0070C0"/>
        </a:soli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In FY 2018, 6430 people who did not believe they were well enough to go to work, received health and behavioral health services , stabilized and entered the workforce. </a:t>
          </a:r>
        </a:p>
      </dsp:txBody>
      <dsp:txXfrm>
        <a:off x="87551" y="3705098"/>
        <a:ext cx="6481754" cy="1618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6E504-77FD-4D91-9379-5AF3CB587095}">
      <dsp:nvSpPr>
        <dsp:cNvPr id="0" name=""/>
        <dsp:cNvSpPr/>
      </dsp:nvSpPr>
      <dsp:spPr>
        <a:xfrm rot="5400000">
          <a:off x="-302953" y="304119"/>
          <a:ext cx="2019687" cy="1413781"/>
        </a:xfrm>
        <a:prstGeom prst="chevron">
          <a:avLst/>
        </a:prstGeom>
        <a:solidFill>
          <a:srgbClr val="0070C0"/>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dirty="0"/>
            <a:t>Income Statement</a:t>
          </a:r>
          <a:endParaRPr lang="en-US" sz="2000" kern="1200" dirty="0"/>
        </a:p>
      </dsp:txBody>
      <dsp:txXfrm rot="-5400000">
        <a:off x="1" y="708057"/>
        <a:ext cx="1413781" cy="605906"/>
      </dsp:txXfrm>
    </dsp:sp>
    <dsp:sp modelId="{80BF700F-A366-4287-9395-C6E09FC12EF0}">
      <dsp:nvSpPr>
        <dsp:cNvPr id="0" name=""/>
        <dsp:cNvSpPr/>
      </dsp:nvSpPr>
      <dsp:spPr>
        <a:xfrm rot="5400000">
          <a:off x="3626796" y="-2213015"/>
          <a:ext cx="1312796" cy="5738826"/>
        </a:xfrm>
        <a:prstGeom prst="round2SameRect">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i="0" kern="1200" dirty="0"/>
            <a:t>Operating Margin: 0.17%</a:t>
          </a:r>
          <a:endParaRPr lang="en-US" sz="2400" kern="1200" dirty="0"/>
        </a:p>
        <a:p>
          <a:pPr marL="228600" lvl="1" indent="-228600" algn="l" defTabSz="1066800">
            <a:lnSpc>
              <a:spcPct val="90000"/>
            </a:lnSpc>
            <a:spcBef>
              <a:spcPct val="0"/>
            </a:spcBef>
            <a:spcAft>
              <a:spcPct val="15000"/>
            </a:spcAft>
            <a:buChar char="•"/>
          </a:pPr>
          <a:r>
            <a:rPr lang="en-US" sz="2400" b="1" i="0" kern="1200" dirty="0"/>
            <a:t>Personnel Cost Ratio: 58%</a:t>
          </a:r>
          <a:endParaRPr lang="en-US" sz="2400" kern="1200" dirty="0"/>
        </a:p>
        <a:p>
          <a:pPr marL="228600" lvl="1" indent="-228600" algn="l" defTabSz="1066800">
            <a:lnSpc>
              <a:spcPct val="90000"/>
            </a:lnSpc>
            <a:spcBef>
              <a:spcPct val="0"/>
            </a:spcBef>
            <a:spcAft>
              <a:spcPct val="15000"/>
            </a:spcAft>
            <a:buChar char="•"/>
          </a:pPr>
          <a:r>
            <a:rPr lang="en-US" sz="2400" b="1" i="0" kern="1200" dirty="0"/>
            <a:t>Program Expense Ratio: 88%</a:t>
          </a:r>
          <a:endParaRPr lang="en-US" sz="2400" kern="1200" dirty="0"/>
        </a:p>
      </dsp:txBody>
      <dsp:txXfrm rot="-5400000">
        <a:off x="1413782" y="64084"/>
        <a:ext cx="5674741" cy="1184626"/>
      </dsp:txXfrm>
    </dsp:sp>
    <dsp:sp modelId="{65B89244-CDC1-469A-8332-FA86D3DF1CD6}">
      <dsp:nvSpPr>
        <dsp:cNvPr id="0" name=""/>
        <dsp:cNvSpPr/>
      </dsp:nvSpPr>
      <dsp:spPr>
        <a:xfrm rot="5400000">
          <a:off x="-302953" y="2035565"/>
          <a:ext cx="2019687" cy="1413781"/>
        </a:xfrm>
        <a:prstGeom prst="chevron">
          <a:avLst/>
        </a:prstGeom>
        <a:solidFill>
          <a:srgbClr val="0070C0"/>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dirty="0"/>
            <a:t>Balance Sheet</a:t>
          </a:r>
          <a:endParaRPr lang="en-US" sz="2000" kern="1200" dirty="0"/>
        </a:p>
      </dsp:txBody>
      <dsp:txXfrm rot="-5400000">
        <a:off x="1" y="2439503"/>
        <a:ext cx="1413781" cy="605906"/>
      </dsp:txXfrm>
    </dsp:sp>
    <dsp:sp modelId="{E0FB72D2-B08A-4B09-9195-E6F5EFE09562}">
      <dsp:nvSpPr>
        <dsp:cNvPr id="0" name=""/>
        <dsp:cNvSpPr/>
      </dsp:nvSpPr>
      <dsp:spPr>
        <a:xfrm rot="5400000">
          <a:off x="3626796" y="-480403"/>
          <a:ext cx="1312796" cy="5738826"/>
        </a:xfrm>
        <a:prstGeom prst="round2SameRect">
          <a:avLst/>
        </a:prstGeom>
        <a:solidFill>
          <a:schemeClr val="lt2">
            <a:alpha val="9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i="0" kern="1200" dirty="0"/>
            <a:t>Debt Coverage Ratio: 3.03</a:t>
          </a:r>
          <a:endParaRPr lang="en-US" sz="2400" kern="1200" dirty="0">
            <a:solidFill>
              <a:srgbClr val="FF0000"/>
            </a:solidFill>
          </a:endParaRPr>
        </a:p>
        <a:p>
          <a:pPr marL="228600" lvl="1" indent="-228600" algn="l" defTabSz="1066800">
            <a:lnSpc>
              <a:spcPct val="90000"/>
            </a:lnSpc>
            <a:spcBef>
              <a:spcPct val="0"/>
            </a:spcBef>
            <a:spcAft>
              <a:spcPct val="15000"/>
            </a:spcAft>
            <a:buChar char="•"/>
          </a:pPr>
          <a:r>
            <a:rPr lang="en-US" sz="2400" b="1" i="0" kern="1200" dirty="0"/>
            <a:t>Current Ratio: 1.49</a:t>
          </a:r>
          <a:endParaRPr lang="en-US" sz="2400" kern="1200" dirty="0"/>
        </a:p>
        <a:p>
          <a:pPr marL="228600" lvl="1" indent="-228600" algn="l" defTabSz="1066800">
            <a:lnSpc>
              <a:spcPct val="90000"/>
            </a:lnSpc>
            <a:spcBef>
              <a:spcPct val="0"/>
            </a:spcBef>
            <a:spcAft>
              <a:spcPct val="15000"/>
            </a:spcAft>
            <a:buChar char="•"/>
          </a:pPr>
          <a:r>
            <a:rPr lang="en-US" sz="2400" b="1" i="0" kern="1200" dirty="0"/>
            <a:t>Average DSOs: 61 Days</a:t>
          </a:r>
          <a:endParaRPr lang="en-US" sz="2400" kern="1200" dirty="0"/>
        </a:p>
      </dsp:txBody>
      <dsp:txXfrm rot="-5400000">
        <a:off x="1413782" y="1796696"/>
        <a:ext cx="5674741" cy="11846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6A63A-9909-4CF0-802B-97C8CBAE7D06}">
      <dsp:nvSpPr>
        <dsp:cNvPr id="0" name=""/>
        <dsp:cNvSpPr/>
      </dsp:nvSpPr>
      <dsp:spPr>
        <a:xfrm>
          <a:off x="1307860" y="1048485"/>
          <a:ext cx="1040184" cy="71"/>
        </a:xfrm>
        <a:prstGeom prst="rect">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4D2F8D-9A07-493D-A715-47EB77B7E802}">
      <dsp:nvSpPr>
        <dsp:cNvPr id="0" name=""/>
        <dsp:cNvSpPr/>
      </dsp:nvSpPr>
      <dsp:spPr>
        <a:xfrm>
          <a:off x="2410456" y="961040"/>
          <a:ext cx="119621" cy="224509"/>
        </a:xfrm>
        <a:prstGeom prst="chevron">
          <a:avLst>
            <a:gd name="adj" fmla="val 90000"/>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4BD3D4-11DB-41EA-86A7-7D26EE8F598F}">
      <dsp:nvSpPr>
        <dsp:cNvPr id="0" name=""/>
        <dsp:cNvSpPr/>
      </dsp:nvSpPr>
      <dsp:spPr>
        <a:xfrm>
          <a:off x="635897" y="506581"/>
          <a:ext cx="1083879" cy="1083879"/>
        </a:xfrm>
        <a:prstGeom prst="ellipse">
          <a:avLst/>
        </a:prstGeom>
        <a:solidFill>
          <a:srgbClr val="0070C0"/>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61" tIns="42061" rIns="42061" bIns="42061" numCol="1" spcCol="1270" anchor="ctr" anchorCtr="0">
          <a:noAutofit/>
        </a:bodyPr>
        <a:lstStyle/>
        <a:p>
          <a:pPr marL="0" lvl="0" indent="0" algn="ctr" defTabSz="2089150">
            <a:lnSpc>
              <a:spcPct val="90000"/>
            </a:lnSpc>
            <a:spcBef>
              <a:spcPct val="0"/>
            </a:spcBef>
            <a:spcAft>
              <a:spcPct val="35000"/>
            </a:spcAft>
            <a:buNone/>
          </a:pPr>
          <a:r>
            <a:rPr lang="en-US" sz="4700" kern="1200" dirty="0"/>
            <a:t>1</a:t>
          </a:r>
        </a:p>
      </dsp:txBody>
      <dsp:txXfrm>
        <a:off x="794627" y="665311"/>
        <a:ext cx="766419" cy="766419"/>
      </dsp:txXfrm>
    </dsp:sp>
    <dsp:sp modelId="{F863BCFF-3650-4AB7-B42C-001FBF760E6E}">
      <dsp:nvSpPr>
        <dsp:cNvPr id="0" name=""/>
        <dsp:cNvSpPr/>
      </dsp:nvSpPr>
      <dsp:spPr>
        <a:xfrm>
          <a:off x="7629" y="1756042"/>
          <a:ext cx="2340415" cy="1965600"/>
        </a:xfrm>
        <a:prstGeom prst="upArrowCallout">
          <a:avLst>
            <a:gd name="adj1" fmla="val 50000"/>
            <a:gd name="adj2" fmla="val 20000"/>
            <a:gd name="adj3" fmla="val 20000"/>
            <a:gd name="adj4" fmla="val 100000"/>
          </a:avLst>
        </a:prstGeom>
        <a:solidFill>
          <a:srgbClr val="0070C0"/>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615" tIns="165100" rIns="184615" bIns="165100" numCol="1" spcCol="1270" anchor="t" anchorCtr="0">
          <a:noAutofit/>
        </a:bodyPr>
        <a:lstStyle/>
        <a:p>
          <a:pPr marL="0" lvl="0" indent="0" algn="ctr" defTabSz="622300">
            <a:lnSpc>
              <a:spcPct val="90000"/>
            </a:lnSpc>
            <a:spcBef>
              <a:spcPct val="0"/>
            </a:spcBef>
            <a:spcAft>
              <a:spcPct val="35000"/>
            </a:spcAft>
            <a:buNone/>
          </a:pPr>
          <a:r>
            <a:rPr lang="en-US" sz="1400" b="0" i="0" kern="1200" dirty="0">
              <a:solidFill>
                <a:schemeClr val="bg1"/>
              </a:solidFill>
            </a:rPr>
            <a:t>The Fedcap Group provides a platform of service and solutions across an expanding national and international footprint. </a:t>
          </a:r>
          <a:endParaRPr lang="en-US" sz="1400" kern="1200" dirty="0">
            <a:solidFill>
              <a:schemeClr val="bg1"/>
            </a:solidFill>
          </a:endParaRPr>
        </a:p>
      </dsp:txBody>
      <dsp:txXfrm>
        <a:off x="7629" y="2149162"/>
        <a:ext cx="2340415" cy="1572480"/>
      </dsp:txXfrm>
    </dsp:sp>
    <dsp:sp modelId="{A7386ED4-6F9A-4EFC-A291-E81534664E9E}">
      <dsp:nvSpPr>
        <dsp:cNvPr id="0" name=""/>
        <dsp:cNvSpPr/>
      </dsp:nvSpPr>
      <dsp:spPr>
        <a:xfrm>
          <a:off x="2608091" y="1048216"/>
          <a:ext cx="2340415" cy="71"/>
        </a:xfrm>
        <a:prstGeom prst="rect">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E39BC-484D-4CF2-A724-E48D1B7693DF}">
      <dsp:nvSpPr>
        <dsp:cNvPr id="0" name=""/>
        <dsp:cNvSpPr/>
      </dsp:nvSpPr>
      <dsp:spPr>
        <a:xfrm>
          <a:off x="5010918" y="960792"/>
          <a:ext cx="119621" cy="224847"/>
        </a:xfrm>
        <a:prstGeom prst="chevron">
          <a:avLst>
            <a:gd name="adj" fmla="val 90000"/>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35110A-DB33-4BCA-B408-B3D1FB78D3D3}">
      <dsp:nvSpPr>
        <dsp:cNvPr id="0" name=""/>
        <dsp:cNvSpPr/>
      </dsp:nvSpPr>
      <dsp:spPr>
        <a:xfrm>
          <a:off x="3236359" y="506312"/>
          <a:ext cx="1083879" cy="1083879"/>
        </a:xfrm>
        <a:prstGeom prst="ellipse">
          <a:avLst/>
        </a:prstGeom>
        <a:solidFill>
          <a:srgbClr val="0070C0"/>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61" tIns="42061" rIns="42061" bIns="42061" numCol="1" spcCol="1270" anchor="ctr" anchorCtr="0">
          <a:noAutofit/>
        </a:bodyPr>
        <a:lstStyle/>
        <a:p>
          <a:pPr marL="0" lvl="0" indent="0" algn="ctr" defTabSz="2089150">
            <a:lnSpc>
              <a:spcPct val="90000"/>
            </a:lnSpc>
            <a:spcBef>
              <a:spcPct val="0"/>
            </a:spcBef>
            <a:spcAft>
              <a:spcPct val="35000"/>
            </a:spcAft>
            <a:buNone/>
          </a:pPr>
          <a:r>
            <a:rPr lang="en-US" sz="4700" kern="1200" dirty="0"/>
            <a:t>2</a:t>
          </a:r>
        </a:p>
      </dsp:txBody>
      <dsp:txXfrm>
        <a:off x="3395089" y="665042"/>
        <a:ext cx="766419" cy="766419"/>
      </dsp:txXfrm>
    </dsp:sp>
    <dsp:sp modelId="{758621DE-7751-4857-9BEA-CB3703DA4BC4}">
      <dsp:nvSpPr>
        <dsp:cNvPr id="0" name=""/>
        <dsp:cNvSpPr/>
      </dsp:nvSpPr>
      <dsp:spPr>
        <a:xfrm>
          <a:off x="2638961" y="1755754"/>
          <a:ext cx="2340415" cy="1965600"/>
        </a:xfrm>
        <a:prstGeom prst="upArrowCallout">
          <a:avLst>
            <a:gd name="adj1" fmla="val 50000"/>
            <a:gd name="adj2" fmla="val 20000"/>
            <a:gd name="adj3" fmla="val 20000"/>
            <a:gd name="adj4" fmla="val 100000"/>
          </a:avLst>
        </a:prstGeom>
        <a:solidFill>
          <a:srgbClr val="0070C0"/>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615" tIns="165100" rIns="184615" bIns="165100" numCol="1" spcCol="1270" anchor="t" anchorCtr="0">
          <a:noAutofit/>
        </a:bodyPr>
        <a:lstStyle/>
        <a:p>
          <a:pPr marL="0" lvl="0" indent="0" algn="ctr" defTabSz="622300">
            <a:lnSpc>
              <a:spcPct val="90000"/>
            </a:lnSpc>
            <a:spcBef>
              <a:spcPct val="0"/>
            </a:spcBef>
            <a:spcAft>
              <a:spcPct val="35000"/>
            </a:spcAft>
            <a:buNone/>
          </a:pPr>
          <a:r>
            <a:rPr lang="en-US" sz="1400" b="0" i="0" kern="1200" dirty="0">
              <a:solidFill>
                <a:schemeClr val="bg1"/>
              </a:solidFill>
            </a:rPr>
            <a:t>Growing business development pipeline to drive future organic growth</a:t>
          </a:r>
          <a:endParaRPr lang="en-US" sz="1400" kern="1200" dirty="0">
            <a:solidFill>
              <a:schemeClr val="bg1"/>
            </a:solidFill>
          </a:endParaRPr>
        </a:p>
      </dsp:txBody>
      <dsp:txXfrm>
        <a:off x="2638961" y="2148874"/>
        <a:ext cx="2340415" cy="1572480"/>
      </dsp:txXfrm>
    </dsp:sp>
    <dsp:sp modelId="{4799B872-AA5D-4233-BC17-41F49B57DAF2}">
      <dsp:nvSpPr>
        <dsp:cNvPr id="0" name=""/>
        <dsp:cNvSpPr/>
      </dsp:nvSpPr>
      <dsp:spPr>
        <a:xfrm>
          <a:off x="5208553" y="1048341"/>
          <a:ext cx="1170207" cy="72"/>
        </a:xfrm>
        <a:prstGeom prst="rect">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2DA120-DB4F-423F-93DE-CF1632EB0DC9}">
      <dsp:nvSpPr>
        <dsp:cNvPr id="0" name=""/>
        <dsp:cNvSpPr/>
      </dsp:nvSpPr>
      <dsp:spPr>
        <a:xfrm>
          <a:off x="5836821" y="506437"/>
          <a:ext cx="1083879" cy="1083879"/>
        </a:xfrm>
        <a:prstGeom prst="ellipse">
          <a:avLst/>
        </a:prstGeom>
        <a:solidFill>
          <a:srgbClr val="0070C0"/>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61" tIns="42061" rIns="42061" bIns="42061" numCol="1" spcCol="1270" anchor="ctr" anchorCtr="0">
          <a:noAutofit/>
        </a:bodyPr>
        <a:lstStyle/>
        <a:p>
          <a:pPr marL="0" lvl="0" indent="0" algn="ctr" defTabSz="2089150">
            <a:lnSpc>
              <a:spcPct val="90000"/>
            </a:lnSpc>
            <a:spcBef>
              <a:spcPct val="0"/>
            </a:spcBef>
            <a:spcAft>
              <a:spcPct val="35000"/>
            </a:spcAft>
            <a:buNone/>
          </a:pPr>
          <a:r>
            <a:rPr lang="en-US" sz="4700" kern="1200" dirty="0"/>
            <a:t>3</a:t>
          </a:r>
        </a:p>
      </dsp:txBody>
      <dsp:txXfrm>
        <a:off x="5995551" y="665167"/>
        <a:ext cx="766419" cy="766419"/>
      </dsp:txXfrm>
    </dsp:sp>
    <dsp:sp modelId="{C171526B-5316-40F2-BADD-33297D4F0334}">
      <dsp:nvSpPr>
        <dsp:cNvPr id="0" name=""/>
        <dsp:cNvSpPr/>
      </dsp:nvSpPr>
      <dsp:spPr>
        <a:xfrm>
          <a:off x="5208553" y="1756042"/>
          <a:ext cx="2340415" cy="1965600"/>
        </a:xfrm>
        <a:prstGeom prst="upArrowCallout">
          <a:avLst>
            <a:gd name="adj1" fmla="val 50000"/>
            <a:gd name="adj2" fmla="val 20000"/>
            <a:gd name="adj3" fmla="val 20000"/>
            <a:gd name="adj4" fmla="val 100000"/>
          </a:avLst>
        </a:prstGeom>
        <a:solidFill>
          <a:srgbClr val="0070C0"/>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615" tIns="165100" rIns="184615" bIns="165100" numCol="1" spcCol="1270" anchor="t" anchorCtr="0">
          <a:noAutofit/>
        </a:bodyPr>
        <a:lstStyle/>
        <a:p>
          <a:pPr marL="0" lvl="0" indent="0" algn="ctr" defTabSz="622300">
            <a:lnSpc>
              <a:spcPct val="90000"/>
            </a:lnSpc>
            <a:spcBef>
              <a:spcPct val="0"/>
            </a:spcBef>
            <a:spcAft>
              <a:spcPct val="35000"/>
            </a:spcAft>
            <a:buNone/>
          </a:pPr>
          <a:r>
            <a:rPr lang="en-US" sz="1400" b="0" i="0" kern="1200" dirty="0">
              <a:solidFill>
                <a:schemeClr val="bg1"/>
              </a:solidFill>
            </a:rPr>
            <a:t>Opportunities for additional business combinations position us to significantly expand the size and scope of our operations in 2018 and beyond.</a:t>
          </a:r>
          <a:endParaRPr lang="en-US" sz="1400" kern="1200" dirty="0">
            <a:solidFill>
              <a:schemeClr val="bg1"/>
            </a:solidFill>
          </a:endParaRPr>
        </a:p>
      </dsp:txBody>
      <dsp:txXfrm>
        <a:off x="5208553" y="2149162"/>
        <a:ext cx="2340415" cy="15724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FC60408-9E3F-4F4A-BAAE-AF05B1E848C5}" type="datetimeFigureOut">
              <a:rPr lang="en-US" smtClean="0"/>
              <a:t>12/21/2018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1A8AE0D-40A2-4624-A621-7313E56B1303}" type="slidenum">
              <a:rPr lang="en-US" smtClean="0"/>
              <a:t>‹#›</a:t>
            </a:fld>
            <a:endParaRPr lang="en-US" dirty="0"/>
          </a:p>
        </p:txBody>
      </p:sp>
    </p:spTree>
    <p:extLst>
      <p:ext uri="{BB962C8B-B14F-4D97-AF65-F5344CB8AC3E}">
        <p14:creationId xmlns:p14="http://schemas.microsoft.com/office/powerpoint/2010/main" val="2847507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8AE0D-40A2-4624-A621-7313E56B1303}" type="slidenum">
              <a:rPr lang="en-US" smtClean="0"/>
              <a:t>1</a:t>
            </a:fld>
            <a:endParaRPr lang="en-US" dirty="0"/>
          </a:p>
        </p:txBody>
      </p:sp>
    </p:spTree>
    <p:extLst>
      <p:ext uri="{BB962C8B-B14F-4D97-AF65-F5344CB8AC3E}">
        <p14:creationId xmlns:p14="http://schemas.microsoft.com/office/powerpoint/2010/main" val="2648026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8AE0D-40A2-4624-A621-7313E56B1303}" type="slidenum">
              <a:rPr lang="en-US" smtClean="0"/>
              <a:t>10</a:t>
            </a:fld>
            <a:endParaRPr lang="en-US" dirty="0"/>
          </a:p>
        </p:txBody>
      </p:sp>
    </p:spTree>
    <p:extLst>
      <p:ext uri="{BB962C8B-B14F-4D97-AF65-F5344CB8AC3E}">
        <p14:creationId xmlns:p14="http://schemas.microsoft.com/office/powerpoint/2010/main" val="2317286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8AE0D-40A2-4624-A621-7313E56B1303}" type="slidenum">
              <a:rPr lang="en-US" smtClean="0"/>
              <a:t>11</a:t>
            </a:fld>
            <a:endParaRPr lang="en-US" dirty="0"/>
          </a:p>
        </p:txBody>
      </p:sp>
    </p:spTree>
    <p:extLst>
      <p:ext uri="{BB962C8B-B14F-4D97-AF65-F5344CB8AC3E}">
        <p14:creationId xmlns:p14="http://schemas.microsoft.com/office/powerpoint/2010/main" val="2868077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8AE0D-40A2-4624-A621-7313E56B1303}" type="slidenum">
              <a:rPr lang="en-US" smtClean="0"/>
              <a:t>12</a:t>
            </a:fld>
            <a:endParaRPr lang="en-US" dirty="0"/>
          </a:p>
        </p:txBody>
      </p:sp>
    </p:spTree>
    <p:extLst>
      <p:ext uri="{BB962C8B-B14F-4D97-AF65-F5344CB8AC3E}">
        <p14:creationId xmlns:p14="http://schemas.microsoft.com/office/powerpoint/2010/main" val="1908062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8AE0D-40A2-4624-A621-7313E56B1303}" type="slidenum">
              <a:rPr lang="en-US" smtClean="0"/>
              <a:t>13</a:t>
            </a:fld>
            <a:endParaRPr lang="en-US" dirty="0"/>
          </a:p>
        </p:txBody>
      </p:sp>
    </p:spTree>
    <p:extLst>
      <p:ext uri="{BB962C8B-B14F-4D97-AF65-F5344CB8AC3E}">
        <p14:creationId xmlns:p14="http://schemas.microsoft.com/office/powerpoint/2010/main" val="370077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8AE0D-40A2-4624-A621-7313E56B1303}" type="slidenum">
              <a:rPr lang="en-US" smtClean="0"/>
              <a:t>2</a:t>
            </a:fld>
            <a:endParaRPr lang="en-US" dirty="0"/>
          </a:p>
        </p:txBody>
      </p:sp>
    </p:spTree>
    <p:extLst>
      <p:ext uri="{BB962C8B-B14F-4D97-AF65-F5344CB8AC3E}">
        <p14:creationId xmlns:p14="http://schemas.microsoft.com/office/powerpoint/2010/main" val="220507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8AE0D-40A2-4624-A621-7313E56B1303}" type="slidenum">
              <a:rPr lang="en-US" smtClean="0"/>
              <a:t>3</a:t>
            </a:fld>
            <a:endParaRPr lang="en-US" dirty="0"/>
          </a:p>
        </p:txBody>
      </p:sp>
    </p:spTree>
    <p:extLst>
      <p:ext uri="{BB962C8B-B14F-4D97-AF65-F5344CB8AC3E}">
        <p14:creationId xmlns:p14="http://schemas.microsoft.com/office/powerpoint/2010/main" val="1008332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8AE0D-40A2-4624-A621-7313E56B1303}" type="slidenum">
              <a:rPr lang="en-US" smtClean="0"/>
              <a:t>4</a:t>
            </a:fld>
            <a:endParaRPr lang="en-US" dirty="0"/>
          </a:p>
        </p:txBody>
      </p:sp>
    </p:spTree>
    <p:extLst>
      <p:ext uri="{BB962C8B-B14F-4D97-AF65-F5344CB8AC3E}">
        <p14:creationId xmlns:p14="http://schemas.microsoft.com/office/powerpoint/2010/main" val="398810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8AE0D-40A2-4624-A621-7313E56B1303}" type="slidenum">
              <a:rPr lang="en-US" smtClean="0"/>
              <a:t>5</a:t>
            </a:fld>
            <a:endParaRPr lang="en-US" dirty="0"/>
          </a:p>
        </p:txBody>
      </p:sp>
    </p:spTree>
    <p:extLst>
      <p:ext uri="{BB962C8B-B14F-4D97-AF65-F5344CB8AC3E}">
        <p14:creationId xmlns:p14="http://schemas.microsoft.com/office/powerpoint/2010/main" val="338584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8AE0D-40A2-4624-A621-7313E56B1303}" type="slidenum">
              <a:rPr lang="en-US" smtClean="0"/>
              <a:t>6</a:t>
            </a:fld>
            <a:endParaRPr lang="en-US" dirty="0"/>
          </a:p>
        </p:txBody>
      </p:sp>
    </p:spTree>
    <p:extLst>
      <p:ext uri="{BB962C8B-B14F-4D97-AF65-F5344CB8AC3E}">
        <p14:creationId xmlns:p14="http://schemas.microsoft.com/office/powerpoint/2010/main" val="2690969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8AE0D-40A2-4624-A621-7313E56B1303}" type="slidenum">
              <a:rPr lang="en-US" smtClean="0"/>
              <a:t>7</a:t>
            </a:fld>
            <a:endParaRPr lang="en-US" dirty="0"/>
          </a:p>
        </p:txBody>
      </p:sp>
    </p:spTree>
    <p:extLst>
      <p:ext uri="{BB962C8B-B14F-4D97-AF65-F5344CB8AC3E}">
        <p14:creationId xmlns:p14="http://schemas.microsoft.com/office/powerpoint/2010/main" val="2938276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8AE0D-40A2-4624-A621-7313E56B1303}" type="slidenum">
              <a:rPr lang="en-US" smtClean="0"/>
              <a:t>8</a:t>
            </a:fld>
            <a:endParaRPr lang="en-US" dirty="0"/>
          </a:p>
        </p:txBody>
      </p:sp>
    </p:spTree>
    <p:extLst>
      <p:ext uri="{BB962C8B-B14F-4D97-AF65-F5344CB8AC3E}">
        <p14:creationId xmlns:p14="http://schemas.microsoft.com/office/powerpoint/2010/main" val="3340530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8AE0D-40A2-4624-A621-7313E56B1303}" type="slidenum">
              <a:rPr lang="en-US" smtClean="0"/>
              <a:t>9</a:t>
            </a:fld>
            <a:endParaRPr lang="en-US" dirty="0"/>
          </a:p>
        </p:txBody>
      </p:sp>
    </p:spTree>
    <p:extLst>
      <p:ext uri="{BB962C8B-B14F-4D97-AF65-F5344CB8AC3E}">
        <p14:creationId xmlns:p14="http://schemas.microsoft.com/office/powerpoint/2010/main" val="374510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0070C0"/>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0070C0"/>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0070C0"/>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1B865A-C33F-4E61-B1D7-35A993A31DFA}" type="datetime1">
              <a:rPr lang="en-US" smtClean="0"/>
              <a:t>12/21/2018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44651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D68F0D-1B36-442C-B998-6531F81978BC}" type="datetime1">
              <a:rPr lang="en-US" smtClean="0"/>
              <a:t>12/21/2018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4493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8F997C-80DA-4EF4-85C4-7FB4E860D28F}" type="datetime1">
              <a:rPr lang="en-US" smtClean="0"/>
              <a:t>12/21/2018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26152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4DA43E-7D12-4AEC-AE53-3F61E8CACC19}" type="datetime1">
              <a:rPr lang="en-US" smtClean="0"/>
              <a:t>12/21/2018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8278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F021AE-5E3F-4A8B-B13F-E9C7C95C04C0}" type="datetime1">
              <a:rPr lang="en-US" smtClean="0"/>
              <a:t>12/21/2018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06355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12D102-B90C-4619-9A8F-E498BC1E9A04}" type="datetime1">
              <a:rPr lang="en-US" smtClean="0"/>
              <a:t>12/21/2018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64148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A8C92B-B471-4136-97F0-98701C2A9FAF}" type="datetime1">
              <a:rPr lang="en-US" smtClean="0"/>
              <a:t>12/21/2018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2921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4CCA4-3438-4C34-B1DC-6907D133020B}" type="datetime1">
              <a:rPr lang="en-US" smtClean="0"/>
              <a:t>12/21/2018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2784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0B0138-D1CD-4AC1-B680-A03DB26E7150}" type="datetime1">
              <a:rPr lang="en-US" smtClean="0"/>
              <a:t>12/21/2018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233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75928-2E9D-4481-9E6A-CCA93912110D}" type="datetime1">
              <a:rPr lang="en-US" smtClean="0"/>
              <a:t>12/21/2018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10951856" y="5867131"/>
            <a:ext cx="551167" cy="365125"/>
          </a:xfrm>
        </p:spPr>
        <p:txBody>
          <a:bodyPr/>
          <a:lstStyle>
            <a:lvl1pPr>
              <a:defRPr sz="12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4350031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111562-ADBC-48B8-95C5-2AB9A9100EF2}" type="datetime1">
              <a:rPr lang="en-US" smtClean="0"/>
              <a:t>12/21/2018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19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8A5D33-1166-4996-9473-994E66486B13}" type="datetime1">
              <a:rPr lang="en-US" smtClean="0"/>
              <a:t>12/21/2018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468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855E6A-7908-4FCF-9C49-5FEE794872C3}" type="datetime1">
              <a:rPr lang="en-US" smtClean="0"/>
              <a:t>12/21/2018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180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3E149B-4102-4891-A114-CAB31DD14D51}" type="datetime1">
              <a:rPr lang="en-US" smtClean="0"/>
              <a:t>12/21/2018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610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ECE03-98E1-4683-A17E-3ACA9044DEEA}" type="datetime1">
              <a:rPr lang="en-US" smtClean="0"/>
              <a:t>12/21/2018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59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5860748-BB74-4216-82AF-17C9DA5D6293}" type="datetime1">
              <a:rPr lang="en-US" smtClean="0"/>
              <a:t>12/21/2018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285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01474F-2EA9-427A-AF56-B01FB48DC962}" type="datetime1">
              <a:rPr lang="en-US" smtClean="0"/>
              <a:t>12/21/2018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231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rgbClr val="0070C0"/>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0070C0"/>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0070C0"/>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F04CB6-2E85-4E67-85F1-EBF17633442E}" type="datetime1">
              <a:rPr lang="en-US" smtClean="0"/>
              <a:t>12/21/2018</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dirty="0"/>
              <a:t>
              </a:t>
            </a: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0617481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1F5F2-1AEC-4E43-8AF0-CDD9DDECE0CB}"/>
              </a:ext>
            </a:extLst>
          </p:cNvPr>
          <p:cNvSpPr>
            <a:spLocks noGrp="1"/>
          </p:cNvSpPr>
          <p:nvPr>
            <p:ph type="ctrTitle"/>
          </p:nvPr>
        </p:nvSpPr>
        <p:spPr>
          <a:xfrm>
            <a:off x="3030619" y="1137307"/>
            <a:ext cx="4978303" cy="2616199"/>
          </a:xfrm>
        </p:spPr>
        <p:txBody>
          <a:bodyPr vert="horz" lIns="91440" tIns="45720" rIns="91440" bIns="45720" rtlCol="0">
            <a:normAutofit fontScale="90000"/>
          </a:bodyPr>
          <a:lstStyle/>
          <a:p>
            <a:pPr algn="ctr">
              <a:lnSpc>
                <a:spcPct val="90000"/>
              </a:lnSpc>
            </a:pPr>
            <a:r>
              <a:rPr lang="en-US" sz="4700" b="1" dirty="0"/>
              <a:t>FY 2018  Operating and Financial Results</a:t>
            </a:r>
            <a:br>
              <a:rPr lang="en-US" sz="4700" b="1" dirty="0"/>
            </a:br>
            <a:r>
              <a:rPr lang="en-US" sz="4700" b="1" dirty="0"/>
              <a:t>The Fedcap Group </a:t>
            </a:r>
          </a:p>
        </p:txBody>
      </p:sp>
      <p:pic>
        <p:nvPicPr>
          <p:cNvPr id="7" name="Picture 6">
            <a:extLst>
              <a:ext uri="{FF2B5EF4-FFF2-40B4-BE49-F238E27FC236}">
                <a16:creationId xmlns:a16="http://schemas.microsoft.com/office/drawing/2014/main" id="{A9F4BDBF-DE21-46CD-8CC8-85428B5C5FE2}"/>
              </a:ext>
            </a:extLst>
          </p:cNvPr>
          <p:cNvPicPr>
            <a:picLocks noChangeAspect="1"/>
          </p:cNvPicPr>
          <p:nvPr/>
        </p:nvPicPr>
        <p:blipFill>
          <a:blip r:embed="rId3"/>
          <a:stretch>
            <a:fillRect/>
          </a:stretch>
        </p:blipFill>
        <p:spPr>
          <a:xfrm>
            <a:off x="8145959" y="4769038"/>
            <a:ext cx="3081480" cy="1737268"/>
          </a:xfrm>
          <a:prstGeom prst="rect">
            <a:avLst/>
          </a:prstGeom>
        </p:spPr>
      </p:pic>
    </p:spTree>
    <p:extLst>
      <p:ext uri="{BB962C8B-B14F-4D97-AF65-F5344CB8AC3E}">
        <p14:creationId xmlns:p14="http://schemas.microsoft.com/office/powerpoint/2010/main" val="141910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73E7-0EE6-4F9C-8372-93B1728EB08D}"/>
              </a:ext>
            </a:extLst>
          </p:cNvPr>
          <p:cNvSpPr>
            <a:spLocks noGrp="1"/>
          </p:cNvSpPr>
          <p:nvPr>
            <p:ph type="title"/>
          </p:nvPr>
        </p:nvSpPr>
        <p:spPr>
          <a:xfrm>
            <a:off x="1484310" y="77817"/>
            <a:ext cx="10018713" cy="1752599"/>
          </a:xfrm>
        </p:spPr>
        <p:txBody>
          <a:bodyPr>
            <a:normAutofit/>
          </a:bodyPr>
          <a:lstStyle/>
          <a:p>
            <a:r>
              <a:rPr lang="en-US" sz="3600" dirty="0"/>
              <a:t>Granite Pathways:  Combatting the NH Opioid Crisis </a:t>
            </a:r>
          </a:p>
        </p:txBody>
      </p:sp>
      <p:sp>
        <p:nvSpPr>
          <p:cNvPr id="3" name="Content Placeholder 2">
            <a:extLst>
              <a:ext uri="{FF2B5EF4-FFF2-40B4-BE49-F238E27FC236}">
                <a16:creationId xmlns:a16="http://schemas.microsoft.com/office/drawing/2014/main" id="{DD15A50F-6803-4D16-B8DD-53347B043AEA}"/>
              </a:ext>
            </a:extLst>
          </p:cNvPr>
          <p:cNvSpPr>
            <a:spLocks noGrp="1"/>
          </p:cNvSpPr>
          <p:nvPr>
            <p:ph idx="1"/>
          </p:nvPr>
        </p:nvSpPr>
        <p:spPr>
          <a:xfrm>
            <a:off x="1484309" y="2035820"/>
            <a:ext cx="10018713" cy="3766169"/>
          </a:xfrm>
        </p:spPr>
        <p:txBody>
          <a:bodyPr>
            <a:normAutofit/>
          </a:bodyPr>
          <a:lstStyle/>
          <a:p>
            <a:endParaRPr lang="en-US" sz="1800" dirty="0"/>
          </a:p>
          <a:p>
            <a:r>
              <a:rPr lang="en-US" sz="1800" dirty="0"/>
              <a:t>Granite Pathways, a company of The Fedcap Group, is a growing force in the fight against the opioid  crisis in NH.</a:t>
            </a:r>
          </a:p>
          <a:p>
            <a:r>
              <a:rPr lang="en-US" sz="1800" dirty="0"/>
              <a:t>GP won a contract to design, implement and manage a one of a kind residential care program for 30 youth ages 16-24, struggling with substance use disorders. </a:t>
            </a:r>
          </a:p>
          <a:p>
            <a:pPr lvl="1"/>
            <a:r>
              <a:rPr lang="en-US" sz="1600" dirty="0"/>
              <a:t>Program is located on the grounds of the Sununu Center in Manchester NH.</a:t>
            </a:r>
          </a:p>
          <a:p>
            <a:pPr lvl="1"/>
            <a:r>
              <a:rPr lang="en-US" sz="1600" dirty="0"/>
              <a:t>Anticipate serving 150  youth and young adults annually.</a:t>
            </a:r>
          </a:p>
          <a:p>
            <a:r>
              <a:rPr lang="en-US" sz="1800" dirty="0"/>
              <a:t>Also awarded a contract to serve as screening and referral HUB for southern part of the state—building from our statewide screening and referral work. </a:t>
            </a:r>
          </a:p>
          <a:p>
            <a:pPr lvl="1"/>
            <a:r>
              <a:rPr lang="en-US" sz="1600" dirty="0"/>
              <a:t>Services are expected to go live as of January 1, 2019. </a:t>
            </a:r>
          </a:p>
          <a:p>
            <a:pPr marL="457200" lvl="1" indent="0">
              <a:buNone/>
            </a:pPr>
            <a:endParaRPr lang="en-US" sz="1600" dirty="0"/>
          </a:p>
          <a:p>
            <a:endParaRPr lang="en-US" sz="1800" dirty="0"/>
          </a:p>
        </p:txBody>
      </p:sp>
      <p:sp>
        <p:nvSpPr>
          <p:cNvPr id="4" name="Slide Number Placeholder 3">
            <a:extLst>
              <a:ext uri="{FF2B5EF4-FFF2-40B4-BE49-F238E27FC236}">
                <a16:creationId xmlns:a16="http://schemas.microsoft.com/office/drawing/2014/main" id="{D2CAA340-6C6C-4225-9D07-B207CAD97F8C}"/>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293066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D55D-8FA4-4B36-9572-0B1A818E6284}"/>
              </a:ext>
            </a:extLst>
          </p:cNvPr>
          <p:cNvSpPr>
            <a:spLocks noGrp="1"/>
          </p:cNvSpPr>
          <p:nvPr>
            <p:ph type="title"/>
          </p:nvPr>
        </p:nvSpPr>
        <p:spPr>
          <a:xfrm>
            <a:off x="849664" y="839771"/>
            <a:ext cx="3632047" cy="5105400"/>
          </a:xfrm>
        </p:spPr>
        <p:txBody>
          <a:bodyPr>
            <a:normAutofit/>
          </a:bodyPr>
          <a:lstStyle/>
          <a:p>
            <a:r>
              <a:rPr lang="en-US" dirty="0"/>
              <a:t>FY2018 </a:t>
            </a:r>
            <a:br>
              <a:rPr lang="en-US" dirty="0"/>
            </a:br>
            <a:r>
              <a:rPr lang="en-US" dirty="0"/>
              <a:t>Expanding Poverty Fighting Efforts </a:t>
            </a:r>
          </a:p>
        </p:txBody>
      </p:sp>
      <p:graphicFrame>
        <p:nvGraphicFramePr>
          <p:cNvPr id="6" name="Content Placeholder 2">
            <a:extLst>
              <a:ext uri="{FF2B5EF4-FFF2-40B4-BE49-F238E27FC236}">
                <a16:creationId xmlns:a16="http://schemas.microsoft.com/office/drawing/2014/main" id="{82F62F5C-09A4-4A53-9174-A1D472D2C039}"/>
              </a:ext>
            </a:extLst>
          </p:cNvPr>
          <p:cNvGraphicFramePr>
            <a:graphicFrameLocks noGrp="1"/>
          </p:cNvGraphicFramePr>
          <p:nvPr>
            <p:ph idx="1"/>
            <p:extLst>
              <p:ext uri="{D42A27DB-BD31-4B8C-83A1-F6EECF244321}">
                <p14:modId xmlns:p14="http://schemas.microsoft.com/office/powerpoint/2010/main" val="4107215582"/>
              </p:ext>
            </p:extLst>
          </p:nvPr>
        </p:nvGraphicFramePr>
        <p:xfrm>
          <a:off x="4919259" y="685800"/>
          <a:ext cx="6656856" cy="5413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FDEEA87-8393-449F-8BF9-5E61140B74AE}"/>
              </a:ext>
            </a:extLst>
          </p:cNvPr>
          <p:cNvSpPr>
            <a:spLocks noGrp="1"/>
          </p:cNvSpPr>
          <p:nvPr>
            <p:ph type="sldNum" sz="quarter" idx="12"/>
          </p:nvPr>
        </p:nvSpPr>
        <p:spPr>
          <a:xfrm>
            <a:off x="11130969" y="5885985"/>
            <a:ext cx="551167" cy="365125"/>
          </a:xfrm>
        </p:spPr>
        <p:txBody>
          <a:bodyPr>
            <a:normAutofit/>
          </a:bodyPr>
          <a:lstStyle/>
          <a:p>
            <a:pPr>
              <a:spcAft>
                <a:spcPts val="600"/>
              </a:spcAft>
            </a:pPr>
            <a:fld id="{6D22F896-40B5-4ADD-8801-0D06FADFA095}" type="slidenum">
              <a:rPr lang="en-US" smtClean="0"/>
              <a:pPr>
                <a:spcAft>
                  <a:spcPts val="600"/>
                </a:spcAft>
              </a:pPr>
              <a:t>11</a:t>
            </a:fld>
            <a:endParaRPr lang="en-US" dirty="0"/>
          </a:p>
        </p:txBody>
      </p:sp>
    </p:spTree>
    <p:extLst>
      <p:ext uri="{BB962C8B-B14F-4D97-AF65-F5344CB8AC3E}">
        <p14:creationId xmlns:p14="http://schemas.microsoft.com/office/powerpoint/2010/main" val="233141180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3"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4"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5"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6"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7"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8"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5172E78-74BB-4A7D-886E-973C6F95E34A}"/>
              </a:ext>
            </a:extLst>
          </p:cNvPr>
          <p:cNvSpPr>
            <a:spLocks noGrp="1"/>
          </p:cNvSpPr>
          <p:nvPr>
            <p:ph type="title"/>
          </p:nvPr>
        </p:nvSpPr>
        <p:spPr>
          <a:xfrm>
            <a:off x="3678237" y="5165883"/>
            <a:ext cx="7413623" cy="835217"/>
          </a:xfrm>
        </p:spPr>
        <p:txBody>
          <a:bodyPr vert="horz" lIns="91440" tIns="45720" rIns="91440" bIns="45720" rtlCol="0" anchor="b">
            <a:normAutofit/>
          </a:bodyPr>
          <a:lstStyle/>
          <a:p>
            <a:pPr algn="r"/>
            <a:r>
              <a:rPr lang="en-US" sz="4400" dirty="0"/>
              <a:t>Employment Statistics </a:t>
            </a:r>
          </a:p>
        </p:txBody>
      </p:sp>
      <p:sp>
        <p:nvSpPr>
          <p:cNvPr id="3" name="Slide Number Placeholder 2">
            <a:extLst>
              <a:ext uri="{FF2B5EF4-FFF2-40B4-BE49-F238E27FC236}">
                <a16:creationId xmlns:a16="http://schemas.microsoft.com/office/drawing/2014/main" id="{CEEE8482-1B38-4272-BA66-A7AEF540BBEF}"/>
              </a:ext>
            </a:extLst>
          </p:cNvPr>
          <p:cNvSpPr>
            <a:spLocks noGrp="1"/>
          </p:cNvSpPr>
          <p:nvPr>
            <p:ph type="sldNum" sz="quarter" idx="12"/>
          </p:nvPr>
        </p:nvSpPr>
        <p:spPr>
          <a:xfrm>
            <a:off x="10951856" y="5883275"/>
            <a:ext cx="551167" cy="365125"/>
          </a:xfrm>
        </p:spPr>
        <p:txBody>
          <a:bodyPr vert="horz" lIns="91440" tIns="45720" rIns="91440" bIns="45720" rtlCol="0" anchor="ctr">
            <a:normAutofit/>
          </a:bodyPr>
          <a:lstStyle/>
          <a:p>
            <a:pPr defTabSz="914400">
              <a:spcAft>
                <a:spcPts val="600"/>
              </a:spcAft>
            </a:pPr>
            <a:fld id="{6D22F896-40B5-4ADD-8801-0D06FADFA095}" type="slidenum">
              <a:rPr lang="en-US" sz="1000" smtClean="0"/>
              <a:pPr defTabSz="914400">
                <a:spcAft>
                  <a:spcPts val="600"/>
                </a:spcAft>
              </a:pPr>
              <a:t>12</a:t>
            </a:fld>
            <a:endParaRPr lang="en-US" sz="1000" dirty="0"/>
          </a:p>
        </p:txBody>
      </p:sp>
      <p:pic>
        <p:nvPicPr>
          <p:cNvPr id="4" name="Picture 3">
            <a:extLst>
              <a:ext uri="{FF2B5EF4-FFF2-40B4-BE49-F238E27FC236}">
                <a16:creationId xmlns:a16="http://schemas.microsoft.com/office/drawing/2014/main" id="{4A2F8201-23C4-42A2-BC6A-75BD7BC5BB46}"/>
              </a:ext>
            </a:extLst>
          </p:cNvPr>
          <p:cNvPicPr>
            <a:picLocks noChangeAspect="1"/>
          </p:cNvPicPr>
          <p:nvPr/>
        </p:nvPicPr>
        <p:blipFill>
          <a:blip r:embed="rId3"/>
          <a:stretch>
            <a:fillRect/>
          </a:stretch>
        </p:blipFill>
        <p:spPr>
          <a:xfrm>
            <a:off x="3803705" y="510320"/>
            <a:ext cx="7148151" cy="4296496"/>
          </a:xfrm>
          <a:prstGeom prst="rect">
            <a:avLst/>
          </a:prstGeom>
        </p:spPr>
      </p:pic>
    </p:spTree>
    <p:extLst>
      <p:ext uri="{BB962C8B-B14F-4D97-AF65-F5344CB8AC3E}">
        <p14:creationId xmlns:p14="http://schemas.microsoft.com/office/powerpoint/2010/main" val="1779885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1"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2"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93"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94"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5"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96"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5" name="Title 4">
            <a:extLst>
              <a:ext uri="{FF2B5EF4-FFF2-40B4-BE49-F238E27FC236}">
                <a16:creationId xmlns:a16="http://schemas.microsoft.com/office/drawing/2014/main" id="{BE2BE41B-68AA-4AF7-9E6E-34300F70F36F}"/>
              </a:ext>
            </a:extLst>
          </p:cNvPr>
          <p:cNvSpPr>
            <a:spLocks noGrp="1"/>
          </p:cNvSpPr>
          <p:nvPr>
            <p:ph type="title"/>
          </p:nvPr>
        </p:nvSpPr>
        <p:spPr>
          <a:xfrm>
            <a:off x="3412143" y="4734120"/>
            <a:ext cx="8779857" cy="898149"/>
          </a:xfrm>
        </p:spPr>
        <p:txBody>
          <a:bodyPr vert="horz" lIns="91440" tIns="45720" rIns="91440" bIns="45720" rtlCol="0" anchor="b">
            <a:noAutofit/>
          </a:bodyPr>
          <a:lstStyle/>
          <a:p>
            <a:pPr>
              <a:lnSpc>
                <a:spcPct val="90000"/>
              </a:lnSpc>
            </a:pPr>
            <a:br>
              <a:rPr lang="en-US" sz="1800" b="0" i="0" dirty="0"/>
            </a:br>
            <a:r>
              <a:rPr lang="en-US" sz="2400" dirty="0"/>
              <a:t>In FY 18</a:t>
            </a:r>
            <a:r>
              <a:rPr lang="en-US" sz="1800" b="0" i="0" dirty="0"/>
              <a:t>, </a:t>
            </a:r>
            <a:r>
              <a:rPr lang="en-US" sz="2800" b="1" i="0" dirty="0"/>
              <a:t>6430</a:t>
            </a:r>
            <a:r>
              <a:rPr lang="en-US" sz="2400" b="1" dirty="0"/>
              <a:t> </a:t>
            </a:r>
            <a:r>
              <a:rPr lang="en-US" sz="2400" dirty="0"/>
              <a:t>people received wellness services, </a:t>
            </a:r>
            <a:br>
              <a:rPr lang="en-US" sz="2400" dirty="0"/>
            </a:br>
            <a:r>
              <a:rPr lang="en-US" sz="2400" dirty="0"/>
              <a:t>stabilized and were able to go to work. </a:t>
            </a:r>
            <a:br>
              <a:rPr lang="en-US" sz="2400" b="0" i="0" dirty="0"/>
            </a:br>
            <a:endParaRPr lang="en-US" sz="2400" b="0" i="0" dirty="0"/>
          </a:p>
        </p:txBody>
      </p:sp>
      <p:sp>
        <p:nvSpPr>
          <p:cNvPr id="98" name="Rounded Rectangle 6">
            <a:extLst>
              <a:ext uri="{FF2B5EF4-FFF2-40B4-BE49-F238E27FC236}">
                <a16:creationId xmlns:a16="http://schemas.microsoft.com/office/drawing/2014/main" id="{EF263B76-D6AC-40A4-BA2E-CC8B89190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609600"/>
            <a:ext cx="7833360" cy="3633216"/>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B9D381D-3608-4C0A-BB61-DD8D2A056B25}"/>
              </a:ext>
            </a:extLst>
          </p:cNvPr>
          <p:cNvPicPr>
            <a:picLocks noChangeAspect="1"/>
          </p:cNvPicPr>
          <p:nvPr/>
        </p:nvPicPr>
        <p:blipFill>
          <a:blip r:embed="rId3"/>
          <a:stretch>
            <a:fillRect/>
          </a:stretch>
        </p:blipFill>
        <p:spPr>
          <a:xfrm>
            <a:off x="4045131" y="962952"/>
            <a:ext cx="7175863" cy="3034513"/>
          </a:xfrm>
          <a:prstGeom prst="rect">
            <a:avLst/>
          </a:prstGeom>
        </p:spPr>
      </p:pic>
      <p:sp>
        <p:nvSpPr>
          <p:cNvPr id="2" name="Slide Number Placeholder 1">
            <a:extLst>
              <a:ext uri="{FF2B5EF4-FFF2-40B4-BE49-F238E27FC236}">
                <a16:creationId xmlns:a16="http://schemas.microsoft.com/office/drawing/2014/main" id="{734304F8-1EC5-483B-85A3-4FD0E08D3D9B}"/>
              </a:ext>
            </a:extLst>
          </p:cNvPr>
          <p:cNvSpPr>
            <a:spLocks noGrp="1"/>
          </p:cNvSpPr>
          <p:nvPr>
            <p:ph type="sldNum" sz="quarter" idx="12"/>
          </p:nvPr>
        </p:nvSpPr>
        <p:spPr>
          <a:xfrm>
            <a:off x="10951856" y="5883275"/>
            <a:ext cx="551167" cy="365125"/>
          </a:xfrm>
        </p:spPr>
        <p:txBody>
          <a:bodyPr vert="horz" lIns="91440" tIns="45720" rIns="91440" bIns="45720" rtlCol="0" anchor="ctr">
            <a:normAutofit/>
          </a:bodyPr>
          <a:lstStyle/>
          <a:p>
            <a:pPr defTabSz="914400">
              <a:spcAft>
                <a:spcPts val="600"/>
              </a:spcAft>
            </a:pPr>
            <a:r>
              <a:rPr lang="en-US" dirty="0"/>
              <a:t>13</a:t>
            </a:r>
          </a:p>
        </p:txBody>
      </p:sp>
    </p:spTree>
    <p:extLst>
      <p:ext uri="{BB962C8B-B14F-4D97-AF65-F5344CB8AC3E}">
        <p14:creationId xmlns:p14="http://schemas.microsoft.com/office/powerpoint/2010/main" val="4039271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49D4A9-E6E8-4018-AD1E-2898C3192EA3}"/>
              </a:ext>
            </a:extLst>
          </p:cNvPr>
          <p:cNvSpPr>
            <a:spLocks noGrp="1"/>
          </p:cNvSpPr>
          <p:nvPr>
            <p:ph type="ctrTitle"/>
          </p:nvPr>
        </p:nvSpPr>
        <p:spPr>
          <a:xfrm>
            <a:off x="2871757" y="959282"/>
            <a:ext cx="8574622" cy="2616199"/>
          </a:xfrm>
        </p:spPr>
        <p:txBody>
          <a:bodyPr>
            <a:normAutofit fontScale="90000"/>
          </a:bodyPr>
          <a:lstStyle/>
          <a:p>
            <a:pPr algn="ctr"/>
            <a:r>
              <a:rPr lang="en-US" b="1" dirty="0"/>
              <a:t>2018 </a:t>
            </a:r>
            <a:br>
              <a:rPr lang="en-US" b="1" dirty="0"/>
            </a:br>
            <a:r>
              <a:rPr lang="en-US" b="1" dirty="0"/>
              <a:t>Financial</a:t>
            </a:r>
            <a:br>
              <a:rPr lang="en-US" b="1" dirty="0"/>
            </a:br>
            <a:r>
              <a:rPr lang="en-US" b="1" dirty="0"/>
              <a:t>Performance </a:t>
            </a:r>
          </a:p>
        </p:txBody>
      </p:sp>
      <p:sp>
        <p:nvSpPr>
          <p:cNvPr id="2" name="Slide Number Placeholder 1">
            <a:extLst>
              <a:ext uri="{FF2B5EF4-FFF2-40B4-BE49-F238E27FC236}">
                <a16:creationId xmlns:a16="http://schemas.microsoft.com/office/drawing/2014/main" id="{3879D904-1758-4252-B953-53438025BCA6}"/>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6" name="Picture 5">
            <a:extLst>
              <a:ext uri="{FF2B5EF4-FFF2-40B4-BE49-F238E27FC236}">
                <a16:creationId xmlns:a16="http://schemas.microsoft.com/office/drawing/2014/main" id="{152198CF-E20B-4917-890E-43357B09C791}"/>
              </a:ext>
            </a:extLst>
          </p:cNvPr>
          <p:cNvPicPr>
            <a:picLocks noChangeAspect="1"/>
          </p:cNvPicPr>
          <p:nvPr/>
        </p:nvPicPr>
        <p:blipFill>
          <a:blip r:embed="rId2"/>
          <a:stretch>
            <a:fillRect/>
          </a:stretch>
        </p:blipFill>
        <p:spPr>
          <a:xfrm>
            <a:off x="6312694" y="4944234"/>
            <a:ext cx="5472039" cy="1408616"/>
          </a:xfrm>
          <a:prstGeom prst="rect">
            <a:avLst/>
          </a:prstGeom>
        </p:spPr>
      </p:pic>
    </p:spTree>
    <p:extLst>
      <p:ext uri="{BB962C8B-B14F-4D97-AF65-F5344CB8AC3E}">
        <p14:creationId xmlns:p14="http://schemas.microsoft.com/office/powerpoint/2010/main" val="3500673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7B76-9464-4CFD-B542-F305650E8256}"/>
              </a:ext>
            </a:extLst>
          </p:cNvPr>
          <p:cNvSpPr>
            <a:spLocks noGrp="1"/>
          </p:cNvSpPr>
          <p:nvPr>
            <p:ph type="title"/>
          </p:nvPr>
        </p:nvSpPr>
        <p:spPr>
          <a:xfrm>
            <a:off x="1227790" y="271352"/>
            <a:ext cx="5650602" cy="1400530"/>
          </a:xfrm>
        </p:spPr>
        <p:txBody>
          <a:bodyPr vert="horz" lIns="91440" tIns="45720" rIns="91440" bIns="45720" rtlCol="0">
            <a:normAutofit/>
          </a:bodyPr>
          <a:lstStyle/>
          <a:p>
            <a:r>
              <a:rPr lang="en-US" dirty="0"/>
              <a:t>Revenue Diversification </a:t>
            </a:r>
          </a:p>
        </p:txBody>
      </p:sp>
      <p:sp>
        <p:nvSpPr>
          <p:cNvPr id="43" name="Content Placeholder 42"/>
          <p:cNvSpPr>
            <a:spLocks noGrp="1"/>
          </p:cNvSpPr>
          <p:nvPr>
            <p:ph idx="1"/>
          </p:nvPr>
        </p:nvSpPr>
        <p:spPr>
          <a:xfrm>
            <a:off x="1408764" y="1526322"/>
            <a:ext cx="5500447" cy="4195481"/>
          </a:xfrm>
        </p:spPr>
        <p:txBody>
          <a:bodyPr>
            <a:normAutofit/>
          </a:bodyPr>
          <a:lstStyle/>
          <a:p>
            <a:r>
              <a:rPr lang="en-US" sz="2000" dirty="0"/>
              <a:t>In 2010  Economic Development (Facilities Mgt., Home Health, Manufacturing) made up 93% of our total revenue.</a:t>
            </a:r>
            <a:endParaRPr lang="en-US" sz="2000" dirty="0">
              <a:highlight>
                <a:srgbClr val="FFFF00"/>
              </a:highlight>
            </a:endParaRPr>
          </a:p>
          <a:p>
            <a:r>
              <a:rPr lang="en-US" sz="2000" dirty="0"/>
              <a:t>By the end of  FY 2018 Economic Development represented  33% of our total revenue, well-balanced by Workforce Development and Occupational Health.</a:t>
            </a:r>
          </a:p>
          <a:p>
            <a:r>
              <a:rPr lang="en-US" sz="2000" dirty="0"/>
              <a:t>Total 2018 revenues increased more than 300% during the 2010-2018 period, with growth in all Practice Areas.</a:t>
            </a:r>
          </a:p>
        </p:txBody>
      </p:sp>
      <p:sp>
        <p:nvSpPr>
          <p:cNvPr id="3" name="Slide Number Placeholder 2">
            <a:extLst>
              <a:ext uri="{FF2B5EF4-FFF2-40B4-BE49-F238E27FC236}">
                <a16:creationId xmlns:a16="http://schemas.microsoft.com/office/drawing/2014/main" id="{40DF2C83-C71C-4B4A-8220-A07EC0101143}"/>
              </a:ext>
            </a:extLst>
          </p:cNvPr>
          <p:cNvSpPr>
            <a:spLocks noGrp="1"/>
          </p:cNvSpPr>
          <p:nvPr>
            <p:ph type="sldNum" sz="quarter" idx="12"/>
          </p:nvPr>
        </p:nvSpPr>
        <p:spPr>
          <a:xfrm>
            <a:off x="11291906" y="6046240"/>
            <a:ext cx="551167" cy="365125"/>
          </a:xfrm>
        </p:spPr>
        <p:txBody>
          <a:bodyPr/>
          <a:lstStyle/>
          <a:p>
            <a:fld id="{6D22F896-40B5-4ADD-8801-0D06FADFA095}" type="slidenum">
              <a:rPr lang="en-US" sz="1100" smtClean="0"/>
              <a:t>15</a:t>
            </a:fld>
            <a:endParaRPr lang="en-US" sz="1100" dirty="0"/>
          </a:p>
        </p:txBody>
      </p:sp>
      <p:sp>
        <p:nvSpPr>
          <p:cNvPr id="5" name="Rectangle 4">
            <a:extLst>
              <a:ext uri="{FF2B5EF4-FFF2-40B4-BE49-F238E27FC236}">
                <a16:creationId xmlns:a16="http://schemas.microsoft.com/office/drawing/2014/main" id="{F30049D4-6834-4E09-AE17-4E399578D421}"/>
              </a:ext>
            </a:extLst>
          </p:cNvPr>
          <p:cNvSpPr/>
          <p:nvPr/>
        </p:nvSpPr>
        <p:spPr>
          <a:xfrm>
            <a:off x="7533535" y="3429000"/>
            <a:ext cx="3367717" cy="369332"/>
          </a:xfrm>
          <a:prstGeom prst="rect">
            <a:avLst/>
          </a:prstGeom>
        </p:spPr>
        <p:txBody>
          <a:bodyPr wrap="none">
            <a:spAutoFit/>
          </a:bodyPr>
          <a:lstStyle/>
          <a:p>
            <a:r>
              <a:rPr lang="en-US" b="1" u="sng" dirty="0"/>
              <a:t>Revenue Diversification FY 2018</a:t>
            </a:r>
          </a:p>
        </p:txBody>
      </p:sp>
      <p:sp>
        <p:nvSpPr>
          <p:cNvPr id="11" name="Rectangle 10">
            <a:extLst>
              <a:ext uri="{FF2B5EF4-FFF2-40B4-BE49-F238E27FC236}">
                <a16:creationId xmlns:a16="http://schemas.microsoft.com/office/drawing/2014/main" id="{054FEF04-3C35-4869-AE27-95967A20087B}"/>
              </a:ext>
            </a:extLst>
          </p:cNvPr>
          <p:cNvSpPr/>
          <p:nvPr/>
        </p:nvSpPr>
        <p:spPr>
          <a:xfrm>
            <a:off x="6591718" y="27878"/>
            <a:ext cx="5251353" cy="369332"/>
          </a:xfrm>
          <a:prstGeom prst="rect">
            <a:avLst/>
          </a:prstGeom>
        </p:spPr>
        <p:txBody>
          <a:bodyPr wrap="square">
            <a:spAutoFit/>
          </a:bodyPr>
          <a:lstStyle/>
          <a:p>
            <a:pPr algn="ctr"/>
            <a:r>
              <a:rPr lang="en-US" b="1" u="sng" dirty="0"/>
              <a:t>Revenue Diversification FY 2010</a:t>
            </a:r>
          </a:p>
        </p:txBody>
      </p:sp>
      <p:pic>
        <p:nvPicPr>
          <p:cNvPr id="4" name="Picture 3">
            <a:extLst>
              <a:ext uri="{FF2B5EF4-FFF2-40B4-BE49-F238E27FC236}">
                <a16:creationId xmlns:a16="http://schemas.microsoft.com/office/drawing/2014/main" id="{9C5A3990-8B48-41C0-BCC2-998BE877945E}"/>
              </a:ext>
            </a:extLst>
          </p:cNvPr>
          <p:cNvPicPr>
            <a:picLocks noChangeAspect="1"/>
          </p:cNvPicPr>
          <p:nvPr/>
        </p:nvPicPr>
        <p:blipFill>
          <a:blip r:embed="rId2"/>
          <a:stretch>
            <a:fillRect/>
          </a:stretch>
        </p:blipFill>
        <p:spPr>
          <a:xfrm>
            <a:off x="7647155" y="391978"/>
            <a:ext cx="3427152" cy="2603002"/>
          </a:xfrm>
          <a:prstGeom prst="rect">
            <a:avLst/>
          </a:prstGeom>
        </p:spPr>
      </p:pic>
      <p:graphicFrame>
        <p:nvGraphicFramePr>
          <p:cNvPr id="9" name="Chart 8">
            <a:extLst>
              <a:ext uri="{FF2B5EF4-FFF2-40B4-BE49-F238E27FC236}">
                <a16:creationId xmlns:a16="http://schemas.microsoft.com/office/drawing/2014/main" id="{2036ECDB-04A7-428A-9117-34977BACC474}"/>
              </a:ext>
            </a:extLst>
          </p:cNvPr>
          <p:cNvGraphicFramePr>
            <a:graphicFrameLocks/>
          </p:cNvGraphicFramePr>
          <p:nvPr>
            <p:extLst/>
          </p:nvPr>
        </p:nvGraphicFramePr>
        <p:xfrm>
          <a:off x="7647071" y="3838833"/>
          <a:ext cx="3429000" cy="2606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300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D76B-FA78-4FE8-A72E-708C3EA01348}"/>
              </a:ext>
            </a:extLst>
          </p:cNvPr>
          <p:cNvSpPr>
            <a:spLocks noGrp="1"/>
          </p:cNvSpPr>
          <p:nvPr>
            <p:ph type="title"/>
          </p:nvPr>
        </p:nvSpPr>
        <p:spPr>
          <a:xfrm>
            <a:off x="497439" y="2029775"/>
            <a:ext cx="2926078" cy="4047035"/>
          </a:xfrm>
        </p:spPr>
        <p:txBody>
          <a:bodyPr>
            <a:normAutofit/>
          </a:bodyPr>
          <a:lstStyle/>
          <a:p>
            <a:pPr algn="r"/>
            <a:r>
              <a:rPr lang="en-US" sz="3400" dirty="0">
                <a:solidFill>
                  <a:schemeClr val="tx1"/>
                </a:solidFill>
              </a:rPr>
              <a:t>Capacity to Support Growth and Expansion </a:t>
            </a:r>
          </a:p>
        </p:txBody>
      </p:sp>
      <p:sp>
        <p:nvSpPr>
          <p:cNvPr id="3" name="Content Placeholder 2">
            <a:extLst>
              <a:ext uri="{FF2B5EF4-FFF2-40B4-BE49-F238E27FC236}">
                <a16:creationId xmlns:a16="http://schemas.microsoft.com/office/drawing/2014/main" id="{21F01E5A-7339-42F8-BC04-F29A8DFE5FCF}"/>
              </a:ext>
            </a:extLst>
          </p:cNvPr>
          <p:cNvSpPr>
            <a:spLocks noGrp="1"/>
          </p:cNvSpPr>
          <p:nvPr>
            <p:ph idx="1"/>
          </p:nvPr>
        </p:nvSpPr>
        <p:spPr>
          <a:xfrm>
            <a:off x="3740487" y="3850767"/>
            <a:ext cx="7653529" cy="2394585"/>
          </a:xfrm>
        </p:spPr>
        <p:txBody>
          <a:bodyPr anchor="t">
            <a:noAutofit/>
          </a:bodyPr>
          <a:lstStyle/>
          <a:p>
            <a:pPr>
              <a:spcBef>
                <a:spcPts val="0"/>
              </a:spcBef>
            </a:pPr>
            <a:r>
              <a:rPr lang="en-US" sz="2000" dirty="0"/>
              <a:t>Fedcap has a 5-Year compound annual growth rate of over 18% from 2013 – 2018.</a:t>
            </a:r>
          </a:p>
          <a:p>
            <a:pPr>
              <a:spcBef>
                <a:spcPts val="0"/>
              </a:spcBef>
            </a:pPr>
            <a:r>
              <a:rPr lang="en-US" sz="2000" dirty="0"/>
              <a:t>Full Year 2018 revenues are $37.3MM greater than Full Year 2017 actual.</a:t>
            </a:r>
          </a:p>
          <a:p>
            <a:pPr>
              <a:spcBef>
                <a:spcPts val="0"/>
              </a:spcBef>
            </a:pPr>
            <a:r>
              <a:rPr lang="en-US" sz="2000" dirty="0"/>
              <a:t>Credit lines totaling $18 million - Available for working capital needs</a:t>
            </a:r>
          </a:p>
          <a:p>
            <a:pPr>
              <a:spcBef>
                <a:spcPts val="0"/>
              </a:spcBef>
            </a:pPr>
            <a:r>
              <a:rPr lang="en-US" sz="2000" dirty="0"/>
              <a:t>FY 2018 Total Assets exceeded $177MM with approximately 46% in Fixed Assets.</a:t>
            </a:r>
          </a:p>
        </p:txBody>
      </p:sp>
      <p:sp>
        <p:nvSpPr>
          <p:cNvPr id="4" name="Slide Number Placeholder 3">
            <a:extLst>
              <a:ext uri="{FF2B5EF4-FFF2-40B4-BE49-F238E27FC236}">
                <a16:creationId xmlns:a16="http://schemas.microsoft.com/office/drawing/2014/main" id="{9F0D5CFA-0CA2-4BEC-96F9-03817EAD86D5}"/>
              </a:ext>
            </a:extLst>
          </p:cNvPr>
          <p:cNvSpPr>
            <a:spLocks noGrp="1"/>
          </p:cNvSpPr>
          <p:nvPr>
            <p:ph type="sldNum" sz="quarter" idx="12"/>
          </p:nvPr>
        </p:nvSpPr>
        <p:spPr>
          <a:xfrm>
            <a:off x="11432623" y="6172835"/>
            <a:ext cx="551167" cy="365125"/>
          </a:xfrm>
        </p:spPr>
        <p:txBody>
          <a:bodyPr/>
          <a:lstStyle/>
          <a:p>
            <a:fld id="{6D22F896-40B5-4ADD-8801-0D06FADFA095}" type="slidenum">
              <a:rPr lang="en-US" smtClean="0"/>
              <a:t>16</a:t>
            </a:fld>
            <a:endParaRPr lang="en-US" dirty="0"/>
          </a:p>
        </p:txBody>
      </p:sp>
      <p:cxnSp>
        <p:nvCxnSpPr>
          <p:cNvPr id="7" name="Straight Connector 6">
            <a:extLst>
              <a:ext uri="{FF2B5EF4-FFF2-40B4-BE49-F238E27FC236}">
                <a16:creationId xmlns:a16="http://schemas.microsoft.com/office/drawing/2014/main" id="{0CAC61A0-4BF8-4958-B873-4AC5B461F27A}"/>
              </a:ext>
            </a:extLst>
          </p:cNvPr>
          <p:cNvCxnSpPr/>
          <p:nvPr/>
        </p:nvCxnSpPr>
        <p:spPr>
          <a:xfrm>
            <a:off x="3423517" y="1939341"/>
            <a:ext cx="0" cy="3273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0C720FB-FF45-4BF9-8B31-6DA7C397E8DC}"/>
              </a:ext>
            </a:extLst>
          </p:cNvPr>
          <p:cNvPicPr>
            <a:picLocks noChangeAspect="1"/>
          </p:cNvPicPr>
          <p:nvPr/>
        </p:nvPicPr>
        <p:blipFill>
          <a:blip r:embed="rId2"/>
          <a:stretch>
            <a:fillRect/>
          </a:stretch>
        </p:blipFill>
        <p:spPr>
          <a:xfrm>
            <a:off x="4153492" y="315284"/>
            <a:ext cx="6827520" cy="3301352"/>
          </a:xfrm>
          <a:prstGeom prst="rect">
            <a:avLst/>
          </a:prstGeom>
        </p:spPr>
      </p:pic>
    </p:spTree>
    <p:extLst>
      <p:ext uri="{BB962C8B-B14F-4D97-AF65-F5344CB8AC3E}">
        <p14:creationId xmlns:p14="http://schemas.microsoft.com/office/powerpoint/2010/main" val="2040715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CD60-C4C2-48AC-B73A-709DC8A0A03F}"/>
              </a:ext>
            </a:extLst>
          </p:cNvPr>
          <p:cNvSpPr>
            <a:spLocks noGrp="1"/>
          </p:cNvSpPr>
          <p:nvPr>
            <p:ph type="title"/>
          </p:nvPr>
        </p:nvSpPr>
        <p:spPr>
          <a:xfrm>
            <a:off x="1329178" y="1979369"/>
            <a:ext cx="3209815" cy="2457135"/>
          </a:xfrm>
        </p:spPr>
        <p:txBody>
          <a:bodyPr>
            <a:normAutofit/>
          </a:bodyPr>
          <a:lstStyle/>
          <a:p>
            <a:r>
              <a:rPr lang="en-US" dirty="0"/>
              <a:t>Full Year 2018 Financial Review</a:t>
            </a:r>
          </a:p>
        </p:txBody>
      </p:sp>
      <p:sp>
        <p:nvSpPr>
          <p:cNvPr id="25" name="Content Placeholder 8"/>
          <p:cNvSpPr>
            <a:spLocks noGrp="1"/>
          </p:cNvSpPr>
          <p:nvPr>
            <p:ph idx="1"/>
          </p:nvPr>
        </p:nvSpPr>
        <p:spPr>
          <a:xfrm>
            <a:off x="4538994" y="371788"/>
            <a:ext cx="7227626" cy="6029011"/>
          </a:xfrm>
        </p:spPr>
        <p:txBody>
          <a:bodyPr>
            <a:normAutofit/>
          </a:bodyPr>
          <a:lstStyle/>
          <a:p>
            <a:r>
              <a:rPr lang="en-US" sz="2000" dirty="0"/>
              <a:t>Year over Year revenue growth of 14.4% , driven by both organic and acquisition growth.</a:t>
            </a:r>
          </a:p>
          <a:p>
            <a:r>
              <a:rPr lang="en-US" sz="2000" dirty="0"/>
              <a:t>Workforce Development and Economic Development accounted for over $217.8MM or 73% of total FY 2018 Fedcap revenues.</a:t>
            </a:r>
          </a:p>
          <a:p>
            <a:r>
              <a:rPr lang="en-US" sz="2000" dirty="0"/>
              <a:t>FY 2018 program expenses accounted for 88% of operating expenses.</a:t>
            </a:r>
          </a:p>
          <a:p>
            <a:r>
              <a:rPr lang="en-US" sz="2000" dirty="0"/>
              <a:t>Through FY 2018 combinations, $35MM will drive future revenue synergies.</a:t>
            </a:r>
          </a:p>
          <a:p>
            <a:r>
              <a:rPr lang="en-US" sz="2000" dirty="0"/>
              <a:t>Full Year 2018 “EBITDA” of $8.5MM, an increase $1MM from FY 2017 of $7.5MM.</a:t>
            </a:r>
          </a:p>
          <a:p>
            <a:r>
              <a:rPr lang="en-US" sz="2000" dirty="0"/>
              <a:t>Investments at year end FY2018 totaled $22.3MM, inclusive of the $12.1MM Investment Fund, with 10% growth since inception, and $5MM of Trust accounts through acquisition.</a:t>
            </a:r>
          </a:p>
        </p:txBody>
      </p:sp>
      <p:sp>
        <p:nvSpPr>
          <p:cNvPr id="3" name="Slide Number Placeholder 2">
            <a:extLst>
              <a:ext uri="{FF2B5EF4-FFF2-40B4-BE49-F238E27FC236}">
                <a16:creationId xmlns:a16="http://schemas.microsoft.com/office/drawing/2014/main" id="{5A69E6F3-A93A-4209-8F3E-E788C2976D47}"/>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74135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CD60-C4C2-48AC-B73A-709DC8A0A03F}"/>
              </a:ext>
            </a:extLst>
          </p:cNvPr>
          <p:cNvSpPr>
            <a:spLocks noGrp="1"/>
          </p:cNvSpPr>
          <p:nvPr>
            <p:ph type="title"/>
          </p:nvPr>
        </p:nvSpPr>
        <p:spPr>
          <a:xfrm>
            <a:off x="1606219" y="839575"/>
            <a:ext cx="8927792" cy="827394"/>
          </a:xfrm>
        </p:spPr>
        <p:txBody>
          <a:bodyPr>
            <a:normAutofit/>
          </a:bodyPr>
          <a:lstStyle/>
          <a:p>
            <a:r>
              <a:rPr lang="en-US" b="1" u="sng" dirty="0"/>
              <a:t>Balance Sheet Highlights</a:t>
            </a:r>
          </a:p>
        </p:txBody>
      </p:sp>
      <p:sp>
        <p:nvSpPr>
          <p:cNvPr id="3" name="Slide Number Placeholder 2">
            <a:extLst>
              <a:ext uri="{FF2B5EF4-FFF2-40B4-BE49-F238E27FC236}">
                <a16:creationId xmlns:a16="http://schemas.microsoft.com/office/drawing/2014/main" id="{6A11B180-98C4-44C8-895B-A0F8470FF2B7}"/>
              </a:ext>
            </a:extLst>
          </p:cNvPr>
          <p:cNvSpPr>
            <a:spLocks noGrp="1"/>
          </p:cNvSpPr>
          <p:nvPr>
            <p:ph type="sldNum" sz="quarter" idx="12"/>
          </p:nvPr>
        </p:nvSpPr>
        <p:spPr/>
        <p:txBody>
          <a:bodyPr/>
          <a:lstStyle/>
          <a:p>
            <a:fld id="{6D22F896-40B5-4ADD-8801-0D06FADFA095}" type="slidenum">
              <a:rPr lang="en-US" smtClean="0"/>
              <a:t>18</a:t>
            </a:fld>
            <a:endParaRPr lang="en-US" dirty="0"/>
          </a:p>
        </p:txBody>
      </p:sp>
      <p:sp>
        <p:nvSpPr>
          <p:cNvPr id="7" name="TextBox 6">
            <a:extLst>
              <a:ext uri="{FF2B5EF4-FFF2-40B4-BE49-F238E27FC236}">
                <a16:creationId xmlns:a16="http://schemas.microsoft.com/office/drawing/2014/main" id="{743B0033-C5F8-41DE-B1B8-DB2DE45BDBBD}"/>
              </a:ext>
            </a:extLst>
          </p:cNvPr>
          <p:cNvSpPr txBox="1"/>
          <p:nvPr/>
        </p:nvSpPr>
        <p:spPr>
          <a:xfrm>
            <a:off x="1865376" y="4741224"/>
            <a:ext cx="933056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FY 2015 Long-Term Debt included the Headquarters’ mortgage and capital lease on “service” campus.</a:t>
            </a:r>
          </a:p>
          <a:p>
            <a:pPr marL="285750" indent="-285750">
              <a:buFont typeface="Arial" panose="020B0604020202020204" pitchFamily="34" charset="0"/>
              <a:buChar char="•"/>
            </a:pPr>
            <a:r>
              <a:rPr lang="en-US" sz="1600" dirty="0"/>
              <a:t>FY 2017 Long-Term Debt excluded $14.7MM LOC classified to Short Term for presentation.</a:t>
            </a:r>
          </a:p>
          <a:p>
            <a:pPr marL="285750" indent="-285750">
              <a:buFont typeface="Arial" panose="020B0604020202020204" pitchFamily="34" charset="0"/>
              <a:buChar char="•"/>
            </a:pPr>
            <a:r>
              <a:rPr lang="en-US" sz="1600" dirty="0"/>
              <a:t>FY 2018 Long-Term Debt includes $10MM Bond plus the LT Debt of the acquired companies.</a:t>
            </a:r>
          </a:p>
        </p:txBody>
      </p:sp>
      <p:pic>
        <p:nvPicPr>
          <p:cNvPr id="9" name="Picture 8">
            <a:extLst>
              <a:ext uri="{FF2B5EF4-FFF2-40B4-BE49-F238E27FC236}">
                <a16:creationId xmlns:a16="http://schemas.microsoft.com/office/drawing/2014/main" id="{30D5D67A-CAD5-4E98-AD29-F753F22E924F}"/>
              </a:ext>
            </a:extLst>
          </p:cNvPr>
          <p:cNvPicPr>
            <a:picLocks noChangeAspect="1"/>
          </p:cNvPicPr>
          <p:nvPr/>
        </p:nvPicPr>
        <p:blipFill>
          <a:blip r:embed="rId2"/>
          <a:stretch>
            <a:fillRect/>
          </a:stretch>
        </p:blipFill>
        <p:spPr>
          <a:xfrm>
            <a:off x="5592005" y="6001546"/>
            <a:ext cx="2570439" cy="661684"/>
          </a:xfrm>
          <a:prstGeom prst="rect">
            <a:avLst/>
          </a:prstGeom>
        </p:spPr>
      </p:pic>
      <p:pic>
        <p:nvPicPr>
          <p:cNvPr id="6" name="Picture 5">
            <a:extLst>
              <a:ext uri="{FF2B5EF4-FFF2-40B4-BE49-F238E27FC236}">
                <a16:creationId xmlns:a16="http://schemas.microsoft.com/office/drawing/2014/main" id="{DC03F13A-2810-4C24-A724-D10FD0BE424B}"/>
              </a:ext>
            </a:extLst>
          </p:cNvPr>
          <p:cNvPicPr>
            <a:picLocks noChangeAspect="1"/>
          </p:cNvPicPr>
          <p:nvPr/>
        </p:nvPicPr>
        <p:blipFill>
          <a:blip r:embed="rId3"/>
          <a:stretch>
            <a:fillRect/>
          </a:stretch>
        </p:blipFill>
        <p:spPr>
          <a:xfrm>
            <a:off x="1959114" y="1947672"/>
            <a:ext cx="8273772" cy="2395728"/>
          </a:xfrm>
          <a:prstGeom prst="rect">
            <a:avLst/>
          </a:prstGeom>
        </p:spPr>
      </p:pic>
    </p:spTree>
    <p:extLst>
      <p:ext uri="{BB962C8B-B14F-4D97-AF65-F5344CB8AC3E}">
        <p14:creationId xmlns:p14="http://schemas.microsoft.com/office/powerpoint/2010/main" val="2217019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523D-56A0-4459-85C2-80256E377F27}"/>
              </a:ext>
            </a:extLst>
          </p:cNvPr>
          <p:cNvSpPr>
            <a:spLocks noGrp="1"/>
          </p:cNvSpPr>
          <p:nvPr>
            <p:ph type="title"/>
          </p:nvPr>
        </p:nvSpPr>
        <p:spPr>
          <a:xfrm>
            <a:off x="1484311" y="685800"/>
            <a:ext cx="2566579" cy="5538019"/>
          </a:xfrm>
        </p:spPr>
        <p:txBody>
          <a:bodyPr>
            <a:normAutofit/>
          </a:bodyPr>
          <a:lstStyle/>
          <a:p>
            <a:r>
              <a:rPr lang="en-US" sz="4400" b="1" dirty="0"/>
              <a:t>Key Financial Ratios </a:t>
            </a:r>
          </a:p>
        </p:txBody>
      </p:sp>
      <p:graphicFrame>
        <p:nvGraphicFramePr>
          <p:cNvPr id="5" name="Content Placeholder 2"/>
          <p:cNvGraphicFramePr>
            <a:graphicFrameLocks noGrp="1"/>
          </p:cNvGraphicFramePr>
          <p:nvPr>
            <p:ph idx="1"/>
            <p:extLst/>
          </p:nvPr>
        </p:nvGraphicFramePr>
        <p:xfrm>
          <a:off x="4714927" y="612057"/>
          <a:ext cx="7152608" cy="3753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F551BE6-53EF-4B79-800B-90978815E238}"/>
              </a:ext>
            </a:extLst>
          </p:cNvPr>
          <p:cNvSpPr>
            <a:spLocks noGrp="1"/>
          </p:cNvSpPr>
          <p:nvPr>
            <p:ph type="sldNum" sz="quarter" idx="12"/>
          </p:nvPr>
        </p:nvSpPr>
        <p:spPr>
          <a:xfrm>
            <a:off x="10951856" y="6395236"/>
            <a:ext cx="551167" cy="365125"/>
          </a:xfrm>
        </p:spPr>
        <p:txBody>
          <a:bodyPr>
            <a:normAutofit/>
          </a:bodyPr>
          <a:lstStyle/>
          <a:p>
            <a:pPr>
              <a:spcAft>
                <a:spcPts val="600"/>
              </a:spcAft>
            </a:pPr>
            <a:fld id="{6D22F896-40B5-4ADD-8801-0D06FADFA095}" type="slidenum">
              <a:rPr lang="en-US" smtClean="0"/>
              <a:pPr>
                <a:spcAft>
                  <a:spcPts val="600"/>
                </a:spcAft>
              </a:pPr>
              <a:t>19</a:t>
            </a:fld>
            <a:endParaRPr lang="en-US" dirty="0"/>
          </a:p>
        </p:txBody>
      </p:sp>
      <p:pic>
        <p:nvPicPr>
          <p:cNvPr id="4" name="Picture 3">
            <a:extLst>
              <a:ext uri="{FF2B5EF4-FFF2-40B4-BE49-F238E27FC236}">
                <a16:creationId xmlns:a16="http://schemas.microsoft.com/office/drawing/2014/main" id="{C54EDB22-DA38-4BA6-8D9A-71B6C3AF803A}"/>
              </a:ext>
            </a:extLst>
          </p:cNvPr>
          <p:cNvPicPr>
            <a:picLocks noChangeAspect="1"/>
          </p:cNvPicPr>
          <p:nvPr/>
        </p:nvPicPr>
        <p:blipFill>
          <a:blip r:embed="rId7"/>
          <a:stretch>
            <a:fillRect/>
          </a:stretch>
        </p:blipFill>
        <p:spPr>
          <a:xfrm>
            <a:off x="7782457" y="5559296"/>
            <a:ext cx="3000171" cy="776767"/>
          </a:xfrm>
          <a:prstGeom prst="rect">
            <a:avLst/>
          </a:prstGeom>
        </p:spPr>
      </p:pic>
    </p:spTree>
    <p:extLst>
      <p:ext uri="{BB962C8B-B14F-4D97-AF65-F5344CB8AC3E}">
        <p14:creationId xmlns:p14="http://schemas.microsoft.com/office/powerpoint/2010/main" val="240683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76B1-F2BB-455E-8DBE-1A4F76E67DFC}"/>
              </a:ext>
            </a:extLst>
          </p:cNvPr>
          <p:cNvSpPr>
            <a:spLocks noGrp="1"/>
          </p:cNvSpPr>
          <p:nvPr>
            <p:ph type="title"/>
          </p:nvPr>
        </p:nvSpPr>
        <p:spPr>
          <a:xfrm>
            <a:off x="1108609" y="588695"/>
            <a:ext cx="3414839" cy="5105400"/>
          </a:xfrm>
        </p:spPr>
        <p:txBody>
          <a:bodyPr>
            <a:normAutofit/>
          </a:bodyPr>
          <a:lstStyle/>
          <a:p>
            <a:pPr>
              <a:lnSpc>
                <a:spcPct val="90000"/>
              </a:lnSpc>
            </a:pPr>
            <a:r>
              <a:rPr lang="en-US" sz="3100" b="1" dirty="0"/>
              <a:t>Our Mission</a:t>
            </a:r>
            <a:br>
              <a:rPr lang="en-US" sz="3100" b="1" dirty="0"/>
            </a:br>
            <a:br>
              <a:rPr lang="en-US" sz="3100" b="1" dirty="0"/>
            </a:br>
            <a:r>
              <a:rPr lang="en-US" sz="3100" b="1" dirty="0"/>
              <a:t>The Fedcap Group is Committed to Advancing The Economic And Social Well-being Of The Impoverished And Disadvantaged</a:t>
            </a:r>
          </a:p>
        </p:txBody>
      </p:sp>
      <p:graphicFrame>
        <p:nvGraphicFramePr>
          <p:cNvPr id="40" name="Content Placeholder 2">
            <a:extLst>
              <a:ext uri="{FF2B5EF4-FFF2-40B4-BE49-F238E27FC236}">
                <a16:creationId xmlns:a16="http://schemas.microsoft.com/office/drawing/2014/main" id="{0B18C8A9-A885-4616-9CB5-454857B51266}"/>
              </a:ext>
            </a:extLst>
          </p:cNvPr>
          <p:cNvGraphicFramePr>
            <a:graphicFrameLocks noGrp="1"/>
          </p:cNvGraphicFramePr>
          <p:nvPr>
            <p:ph idx="1"/>
            <p:extLst>
              <p:ext uri="{D42A27DB-BD31-4B8C-83A1-F6EECF244321}">
                <p14:modId xmlns:p14="http://schemas.microsoft.com/office/powerpoint/2010/main" val="135161325"/>
              </p:ext>
            </p:extLst>
          </p:nvPr>
        </p:nvGraphicFramePr>
        <p:xfrm>
          <a:off x="4788300" y="-103948"/>
          <a:ext cx="6886989" cy="615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1D1A065A-634D-4470-91F4-26C52CDCEBD0}"/>
              </a:ext>
            </a:extLst>
          </p:cNvPr>
          <p:cNvSpPr>
            <a:spLocks noGrp="1"/>
          </p:cNvSpPr>
          <p:nvPr>
            <p:ph type="sldNum" sz="quarter" idx="12"/>
          </p:nvPr>
        </p:nvSpPr>
        <p:spPr>
          <a:xfrm>
            <a:off x="10980137" y="5865812"/>
            <a:ext cx="551167" cy="365125"/>
          </a:xfrm>
        </p:spPr>
        <p:txBody>
          <a:bodyPr>
            <a:normAutofit/>
          </a:bodyPr>
          <a:lstStyle/>
          <a:p>
            <a:pPr>
              <a:spcAft>
                <a:spcPts val="600"/>
              </a:spcAft>
            </a:pPr>
            <a:fld id="{6D22F896-40B5-4ADD-8801-0D06FADFA095}" type="slidenum">
              <a:rPr lang="en-US" sz="1400" smtClean="0"/>
              <a:pPr>
                <a:spcAft>
                  <a:spcPts val="600"/>
                </a:spcAft>
              </a:pPr>
              <a:t>2</a:t>
            </a:fld>
            <a:endParaRPr lang="en-US" sz="1400" dirty="0"/>
          </a:p>
        </p:txBody>
      </p:sp>
      <p:pic>
        <p:nvPicPr>
          <p:cNvPr id="5" name="Picture 4">
            <a:extLst>
              <a:ext uri="{FF2B5EF4-FFF2-40B4-BE49-F238E27FC236}">
                <a16:creationId xmlns:a16="http://schemas.microsoft.com/office/drawing/2014/main" id="{1066B679-646B-43C3-8FA9-2F0B3B2C4098}"/>
              </a:ext>
            </a:extLst>
          </p:cNvPr>
          <p:cNvPicPr>
            <a:picLocks noChangeAspect="1"/>
          </p:cNvPicPr>
          <p:nvPr/>
        </p:nvPicPr>
        <p:blipFill>
          <a:blip r:embed="rId8"/>
          <a:stretch>
            <a:fillRect/>
          </a:stretch>
        </p:blipFill>
        <p:spPr>
          <a:xfrm>
            <a:off x="8965975" y="6048374"/>
            <a:ext cx="2198614" cy="565969"/>
          </a:xfrm>
          <a:prstGeom prst="rect">
            <a:avLst/>
          </a:prstGeom>
        </p:spPr>
      </p:pic>
    </p:spTree>
    <p:extLst>
      <p:ext uri="{BB962C8B-B14F-4D97-AF65-F5344CB8AC3E}">
        <p14:creationId xmlns:p14="http://schemas.microsoft.com/office/powerpoint/2010/main" val="2859919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7B1A-FC0B-42D0-970C-D3E8323BF4EF}"/>
              </a:ext>
            </a:extLst>
          </p:cNvPr>
          <p:cNvSpPr>
            <a:spLocks noGrp="1"/>
          </p:cNvSpPr>
          <p:nvPr>
            <p:ph type="title"/>
          </p:nvPr>
        </p:nvSpPr>
        <p:spPr>
          <a:xfrm>
            <a:off x="1484311" y="685800"/>
            <a:ext cx="2566579" cy="5538019"/>
          </a:xfrm>
        </p:spPr>
        <p:txBody>
          <a:bodyPr>
            <a:normAutofit/>
          </a:bodyPr>
          <a:lstStyle/>
          <a:p>
            <a:r>
              <a:rPr lang="en-US" dirty="0"/>
              <a:t>Looking Ahead </a:t>
            </a:r>
          </a:p>
        </p:txBody>
      </p:sp>
      <p:graphicFrame>
        <p:nvGraphicFramePr>
          <p:cNvPr id="5" name="Content Placeholder 2"/>
          <p:cNvGraphicFramePr>
            <a:graphicFrameLocks noGrp="1"/>
          </p:cNvGraphicFramePr>
          <p:nvPr>
            <p:ph idx="1"/>
            <p:extLst/>
          </p:nvPr>
        </p:nvGraphicFramePr>
        <p:xfrm>
          <a:off x="4050890" y="833480"/>
          <a:ext cx="7816645" cy="4227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CDAF639-7433-4575-BF57-D7F82EF582DC}"/>
              </a:ext>
            </a:extLst>
          </p:cNvPr>
          <p:cNvSpPr>
            <a:spLocks noGrp="1"/>
          </p:cNvSpPr>
          <p:nvPr>
            <p:ph type="sldNum" sz="quarter" idx="12"/>
          </p:nvPr>
        </p:nvSpPr>
        <p:spPr>
          <a:xfrm>
            <a:off x="10951856" y="6395236"/>
            <a:ext cx="551167" cy="365125"/>
          </a:xfrm>
        </p:spPr>
        <p:txBody>
          <a:bodyPr>
            <a:normAutofit/>
          </a:bodyPr>
          <a:lstStyle/>
          <a:p>
            <a:pPr>
              <a:spcAft>
                <a:spcPts val="600"/>
              </a:spcAft>
            </a:pPr>
            <a:fld id="{6D22F896-40B5-4ADD-8801-0D06FADFA095}" type="slidenum">
              <a:rPr lang="en-US" smtClean="0"/>
              <a:pPr>
                <a:spcAft>
                  <a:spcPts val="600"/>
                </a:spcAft>
              </a:pPr>
              <a:t>20</a:t>
            </a:fld>
            <a:endParaRPr lang="en-US" dirty="0"/>
          </a:p>
        </p:txBody>
      </p:sp>
      <p:pic>
        <p:nvPicPr>
          <p:cNvPr id="6" name="Picture 5">
            <a:extLst>
              <a:ext uri="{FF2B5EF4-FFF2-40B4-BE49-F238E27FC236}">
                <a16:creationId xmlns:a16="http://schemas.microsoft.com/office/drawing/2014/main" id="{76265FC6-10A9-4AA9-972F-4C3ABA4D3FE9}"/>
              </a:ext>
            </a:extLst>
          </p:cNvPr>
          <p:cNvPicPr>
            <a:picLocks noChangeAspect="1"/>
          </p:cNvPicPr>
          <p:nvPr/>
        </p:nvPicPr>
        <p:blipFill>
          <a:blip r:embed="rId7"/>
          <a:stretch>
            <a:fillRect/>
          </a:stretch>
        </p:blipFill>
        <p:spPr>
          <a:xfrm>
            <a:off x="4472619" y="6232256"/>
            <a:ext cx="4151736" cy="365792"/>
          </a:xfrm>
          <a:prstGeom prst="rect">
            <a:avLst/>
          </a:prstGeom>
        </p:spPr>
      </p:pic>
      <p:pic>
        <p:nvPicPr>
          <p:cNvPr id="7" name="Picture 6">
            <a:extLst>
              <a:ext uri="{FF2B5EF4-FFF2-40B4-BE49-F238E27FC236}">
                <a16:creationId xmlns:a16="http://schemas.microsoft.com/office/drawing/2014/main" id="{EB4C09EF-7E62-46FC-9A87-AF1491F86201}"/>
              </a:ext>
            </a:extLst>
          </p:cNvPr>
          <p:cNvPicPr>
            <a:picLocks noChangeAspect="1"/>
          </p:cNvPicPr>
          <p:nvPr/>
        </p:nvPicPr>
        <p:blipFill>
          <a:blip r:embed="rId8"/>
          <a:stretch>
            <a:fillRect/>
          </a:stretch>
        </p:blipFill>
        <p:spPr>
          <a:xfrm>
            <a:off x="6352249" y="5693678"/>
            <a:ext cx="2767475" cy="661684"/>
          </a:xfrm>
          <a:prstGeom prst="rect">
            <a:avLst/>
          </a:prstGeom>
        </p:spPr>
      </p:pic>
    </p:spTree>
    <p:extLst>
      <p:ext uri="{BB962C8B-B14F-4D97-AF65-F5344CB8AC3E}">
        <p14:creationId xmlns:p14="http://schemas.microsoft.com/office/powerpoint/2010/main" val="1035709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CD60-C4C2-48AC-B73A-709DC8A0A03F}"/>
              </a:ext>
            </a:extLst>
          </p:cNvPr>
          <p:cNvSpPr>
            <a:spLocks noGrp="1"/>
          </p:cNvSpPr>
          <p:nvPr>
            <p:ph type="title"/>
          </p:nvPr>
        </p:nvSpPr>
        <p:spPr>
          <a:xfrm>
            <a:off x="4738934" y="343556"/>
            <a:ext cx="2697287" cy="633911"/>
          </a:xfrm>
        </p:spPr>
        <p:txBody>
          <a:bodyPr>
            <a:normAutofit fontScale="90000"/>
          </a:bodyPr>
          <a:lstStyle/>
          <a:p>
            <a:r>
              <a:rPr lang="en-US" sz="3600" dirty="0"/>
              <a:t>Summary</a:t>
            </a:r>
          </a:p>
        </p:txBody>
      </p:sp>
      <p:sp>
        <p:nvSpPr>
          <p:cNvPr id="3" name="Slide Number Placeholder 2">
            <a:extLst>
              <a:ext uri="{FF2B5EF4-FFF2-40B4-BE49-F238E27FC236}">
                <a16:creationId xmlns:a16="http://schemas.microsoft.com/office/drawing/2014/main" id="{39770877-9D82-4390-B8F9-EAF80DD4B94B}"/>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52" name="object 4">
            <a:extLst>
              <a:ext uri="{FF2B5EF4-FFF2-40B4-BE49-F238E27FC236}">
                <a16:creationId xmlns:a16="http://schemas.microsoft.com/office/drawing/2014/main" id="{1129C13C-5900-45B6-B7D1-77401871CF9B}"/>
              </a:ext>
            </a:extLst>
          </p:cNvPr>
          <p:cNvSpPr/>
          <p:nvPr/>
        </p:nvSpPr>
        <p:spPr>
          <a:xfrm>
            <a:off x="2931847" y="5173793"/>
            <a:ext cx="7307707" cy="745556"/>
          </a:xfrm>
          <a:prstGeom prst="rect">
            <a:avLst/>
          </a:prstGeom>
          <a:solidFill>
            <a:sysClr val="window" lastClr="FFFFFF">
              <a:lumMod val="85000"/>
            </a:sys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endParaRPr>
          </a:p>
        </p:txBody>
      </p:sp>
      <p:sp>
        <p:nvSpPr>
          <p:cNvPr id="58" name="object 10">
            <a:extLst>
              <a:ext uri="{FF2B5EF4-FFF2-40B4-BE49-F238E27FC236}">
                <a16:creationId xmlns:a16="http://schemas.microsoft.com/office/drawing/2014/main" id="{FAF76FB6-564A-4731-8F29-8ABFEF45338D}"/>
              </a:ext>
            </a:extLst>
          </p:cNvPr>
          <p:cNvSpPr/>
          <p:nvPr/>
        </p:nvSpPr>
        <p:spPr>
          <a:xfrm>
            <a:off x="2931847" y="4180114"/>
            <a:ext cx="7300723" cy="708174"/>
          </a:xfrm>
          <a:prstGeom prst="rect">
            <a:avLst/>
          </a:prstGeom>
          <a:solidFill>
            <a:sysClr val="window" lastClr="FFFFFF">
              <a:lumMod val="85000"/>
            </a:sys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endParaRPr>
          </a:p>
        </p:txBody>
      </p:sp>
      <p:sp>
        <p:nvSpPr>
          <p:cNvPr id="63" name="object 15">
            <a:extLst>
              <a:ext uri="{FF2B5EF4-FFF2-40B4-BE49-F238E27FC236}">
                <a16:creationId xmlns:a16="http://schemas.microsoft.com/office/drawing/2014/main" id="{B190AF85-FD7F-45D5-90D6-E910286AB1A2}"/>
              </a:ext>
            </a:extLst>
          </p:cNvPr>
          <p:cNvSpPr/>
          <p:nvPr/>
        </p:nvSpPr>
        <p:spPr>
          <a:xfrm>
            <a:off x="2610793" y="3998950"/>
            <a:ext cx="2156460" cy="466090"/>
          </a:xfrm>
          <a:custGeom>
            <a:avLst/>
            <a:gdLst/>
            <a:ahLst/>
            <a:cxnLst/>
            <a:rect l="l" t="t" r="r" b="b"/>
            <a:pathLst>
              <a:path w="2156460" h="466089">
                <a:moveTo>
                  <a:pt x="2156460" y="397764"/>
                </a:moveTo>
                <a:lnTo>
                  <a:pt x="2156460" y="67818"/>
                </a:lnTo>
                <a:lnTo>
                  <a:pt x="2151114" y="41469"/>
                </a:lnTo>
                <a:lnTo>
                  <a:pt x="2136552" y="19907"/>
                </a:lnTo>
                <a:lnTo>
                  <a:pt x="2114990" y="5345"/>
                </a:lnTo>
                <a:lnTo>
                  <a:pt x="2088642" y="0"/>
                </a:lnTo>
                <a:lnTo>
                  <a:pt x="68580" y="0"/>
                </a:lnTo>
                <a:lnTo>
                  <a:pt x="41790" y="5345"/>
                </a:lnTo>
                <a:lnTo>
                  <a:pt x="20002" y="19907"/>
                </a:lnTo>
                <a:lnTo>
                  <a:pt x="5357" y="41469"/>
                </a:lnTo>
                <a:lnTo>
                  <a:pt x="0" y="67818"/>
                </a:lnTo>
                <a:lnTo>
                  <a:pt x="0" y="397764"/>
                </a:lnTo>
                <a:lnTo>
                  <a:pt x="5357" y="424112"/>
                </a:lnTo>
                <a:lnTo>
                  <a:pt x="20002" y="445674"/>
                </a:lnTo>
                <a:lnTo>
                  <a:pt x="41790" y="460236"/>
                </a:lnTo>
                <a:lnTo>
                  <a:pt x="68580" y="465582"/>
                </a:lnTo>
                <a:lnTo>
                  <a:pt x="2088642" y="465582"/>
                </a:lnTo>
                <a:lnTo>
                  <a:pt x="2114990" y="460236"/>
                </a:lnTo>
                <a:lnTo>
                  <a:pt x="2136552" y="445674"/>
                </a:lnTo>
                <a:lnTo>
                  <a:pt x="2151114" y="424112"/>
                </a:lnTo>
                <a:lnTo>
                  <a:pt x="2156460" y="397764"/>
                </a:lnTo>
                <a:close/>
              </a:path>
            </a:pathLst>
          </a:cu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lstStyle/>
          <a:p>
            <a:pPr defTabSz="914400"/>
            <a:endParaRPr dirty="0">
              <a:solidFill>
                <a:prstClr val="black"/>
              </a:solidFill>
              <a:latin typeface="Calibri"/>
            </a:endParaRPr>
          </a:p>
        </p:txBody>
      </p:sp>
      <p:sp>
        <p:nvSpPr>
          <p:cNvPr id="64" name="object 16">
            <a:extLst>
              <a:ext uri="{FF2B5EF4-FFF2-40B4-BE49-F238E27FC236}">
                <a16:creationId xmlns:a16="http://schemas.microsoft.com/office/drawing/2014/main" id="{D98A47F8-F5BD-48B9-BB9A-21927823527B}"/>
              </a:ext>
            </a:extLst>
          </p:cNvPr>
          <p:cNvSpPr txBox="1"/>
          <p:nvPr/>
        </p:nvSpPr>
        <p:spPr>
          <a:xfrm>
            <a:off x="3138604" y="4090708"/>
            <a:ext cx="1131570" cy="282575"/>
          </a:xfrm>
          <a:prstGeom prst="rect">
            <a:avLst/>
          </a:prstGeom>
          <a:solidFill>
            <a:srgbClr val="0070C0"/>
          </a:solidFill>
        </p:spPr>
        <p:txBody>
          <a:bodyPr vert="horz" wrap="square" lIns="0" tIns="0" rIns="0" bIns="0" rtlCol="0">
            <a:spAutoFit/>
          </a:bodyPr>
          <a:lstStyle/>
          <a:p>
            <a:pPr marL="12700" defTabSz="914400"/>
            <a:r>
              <a:rPr sz="1700" b="1" spc="-15" dirty="0">
                <a:solidFill>
                  <a:srgbClr val="FFFFFF"/>
                </a:solidFill>
                <a:latin typeface="Calibri"/>
                <a:cs typeface="Calibri"/>
              </a:rPr>
              <a:t>Engagement</a:t>
            </a:r>
            <a:endParaRPr sz="1700" dirty="0">
              <a:solidFill>
                <a:prstClr val="black"/>
              </a:solidFill>
              <a:latin typeface="Calibri"/>
              <a:cs typeface="Calibri"/>
            </a:endParaRPr>
          </a:p>
        </p:txBody>
      </p:sp>
      <p:sp>
        <p:nvSpPr>
          <p:cNvPr id="65" name="object 17">
            <a:extLst>
              <a:ext uri="{FF2B5EF4-FFF2-40B4-BE49-F238E27FC236}">
                <a16:creationId xmlns:a16="http://schemas.microsoft.com/office/drawing/2014/main" id="{73E65598-D9B6-4EEF-A4C8-946438E24567}"/>
              </a:ext>
            </a:extLst>
          </p:cNvPr>
          <p:cNvSpPr txBox="1"/>
          <p:nvPr/>
        </p:nvSpPr>
        <p:spPr>
          <a:xfrm>
            <a:off x="4894697" y="4180115"/>
            <a:ext cx="4872355" cy="698267"/>
          </a:xfrm>
          <a:prstGeom prst="rect">
            <a:avLst/>
          </a:prstGeom>
          <a:solidFill>
            <a:srgbClr val="D9D9D9"/>
          </a:solidFill>
        </p:spPr>
        <p:txBody>
          <a:bodyPr vert="horz" wrap="square" lIns="0" tIns="120014" rIns="0" bIns="0" rtlCol="0">
            <a:spAutoFit/>
          </a:bodyPr>
          <a:lstStyle/>
          <a:p>
            <a:pPr marL="375920" marR="422275" indent="-285750" defTabSz="914400">
              <a:lnSpc>
                <a:spcPts val="1510"/>
              </a:lnSpc>
              <a:spcBef>
                <a:spcPts val="944"/>
              </a:spcBef>
              <a:buClr>
                <a:srgbClr val="1F497D"/>
              </a:buClr>
              <a:buFont typeface="Arial" panose="020B0604020202020204" pitchFamily="34" charset="0"/>
              <a:buChar char="•"/>
            </a:pPr>
            <a:r>
              <a:rPr sz="1400" i="1" spc="-10" dirty="0">
                <a:solidFill>
                  <a:prstClr val="black"/>
                </a:solidFill>
                <a:latin typeface="Calibri"/>
                <a:cs typeface="Calibri"/>
              </a:rPr>
              <a:t>Positive client outcomes </a:t>
            </a:r>
            <a:r>
              <a:rPr sz="1400" i="1" spc="-5" dirty="0">
                <a:solidFill>
                  <a:prstClr val="black"/>
                </a:solidFill>
                <a:latin typeface="Calibri"/>
                <a:cs typeface="Calibri"/>
              </a:rPr>
              <a:t>result in </a:t>
            </a:r>
            <a:r>
              <a:rPr lang="en-US" sz="1400" i="1" spc="-10" dirty="0">
                <a:solidFill>
                  <a:prstClr val="black"/>
                </a:solidFill>
                <a:latin typeface="Calibri"/>
                <a:cs typeface="Calibri"/>
              </a:rPr>
              <a:t>increasing </a:t>
            </a:r>
            <a:r>
              <a:rPr sz="1400" i="1" spc="-5" dirty="0">
                <a:solidFill>
                  <a:prstClr val="black"/>
                </a:solidFill>
                <a:latin typeface="Calibri"/>
                <a:cs typeface="Calibri"/>
              </a:rPr>
              <a:t>individual and  corporate donors, business partnerships</a:t>
            </a:r>
            <a:r>
              <a:rPr lang="en-US" sz="1400" i="1" spc="-5" dirty="0">
                <a:solidFill>
                  <a:prstClr val="black"/>
                </a:solidFill>
                <a:latin typeface="Calibri"/>
                <a:cs typeface="Calibri"/>
              </a:rPr>
              <a:t> and</a:t>
            </a:r>
            <a:r>
              <a:rPr sz="1400" i="1" spc="-5" dirty="0">
                <a:solidFill>
                  <a:prstClr val="black"/>
                </a:solidFill>
                <a:latin typeface="Calibri"/>
                <a:cs typeface="Calibri"/>
              </a:rPr>
              <a:t> foundation</a:t>
            </a:r>
            <a:r>
              <a:rPr sz="1400" i="1" spc="140" dirty="0">
                <a:solidFill>
                  <a:prstClr val="black"/>
                </a:solidFill>
                <a:latin typeface="Calibri"/>
                <a:cs typeface="Calibri"/>
              </a:rPr>
              <a:t> </a:t>
            </a:r>
            <a:r>
              <a:rPr sz="1400" i="1" spc="-5" dirty="0">
                <a:solidFill>
                  <a:prstClr val="black"/>
                </a:solidFill>
                <a:latin typeface="Calibri"/>
                <a:cs typeface="Calibri"/>
              </a:rPr>
              <a:t>support</a:t>
            </a:r>
            <a:endParaRPr sz="1400" dirty="0">
              <a:solidFill>
                <a:prstClr val="black"/>
              </a:solidFill>
              <a:latin typeface="Calibri"/>
              <a:cs typeface="Calibri"/>
            </a:endParaRPr>
          </a:p>
        </p:txBody>
      </p:sp>
      <p:sp>
        <p:nvSpPr>
          <p:cNvPr id="67" name="object 19">
            <a:extLst>
              <a:ext uri="{FF2B5EF4-FFF2-40B4-BE49-F238E27FC236}">
                <a16:creationId xmlns:a16="http://schemas.microsoft.com/office/drawing/2014/main" id="{6433E072-FF5D-4449-9EC5-D2ABDD51A92F}"/>
              </a:ext>
            </a:extLst>
          </p:cNvPr>
          <p:cNvSpPr/>
          <p:nvPr/>
        </p:nvSpPr>
        <p:spPr>
          <a:xfrm>
            <a:off x="2582474" y="5065936"/>
            <a:ext cx="2156460" cy="466090"/>
          </a:xfrm>
          <a:custGeom>
            <a:avLst/>
            <a:gdLst/>
            <a:ahLst/>
            <a:cxnLst/>
            <a:rect l="l" t="t" r="r" b="b"/>
            <a:pathLst>
              <a:path w="2156460" h="466089">
                <a:moveTo>
                  <a:pt x="2156460" y="402336"/>
                </a:moveTo>
                <a:lnTo>
                  <a:pt x="2156460" y="62484"/>
                </a:lnTo>
                <a:lnTo>
                  <a:pt x="2151507" y="38254"/>
                </a:lnTo>
                <a:lnTo>
                  <a:pt x="2137981" y="18383"/>
                </a:lnTo>
                <a:lnTo>
                  <a:pt x="2117883" y="4941"/>
                </a:lnTo>
                <a:lnTo>
                  <a:pt x="2093214" y="0"/>
                </a:lnTo>
                <a:lnTo>
                  <a:pt x="63246" y="0"/>
                </a:lnTo>
                <a:lnTo>
                  <a:pt x="38897" y="4941"/>
                </a:lnTo>
                <a:lnTo>
                  <a:pt x="18764" y="18383"/>
                </a:lnTo>
                <a:lnTo>
                  <a:pt x="5060" y="38254"/>
                </a:lnTo>
                <a:lnTo>
                  <a:pt x="0" y="62484"/>
                </a:lnTo>
                <a:lnTo>
                  <a:pt x="0" y="402336"/>
                </a:lnTo>
                <a:lnTo>
                  <a:pt x="5060" y="427005"/>
                </a:lnTo>
                <a:lnTo>
                  <a:pt x="18764" y="447103"/>
                </a:lnTo>
                <a:lnTo>
                  <a:pt x="38897" y="460629"/>
                </a:lnTo>
                <a:lnTo>
                  <a:pt x="63246" y="465582"/>
                </a:lnTo>
                <a:lnTo>
                  <a:pt x="2093214" y="465582"/>
                </a:lnTo>
                <a:lnTo>
                  <a:pt x="2117883" y="460628"/>
                </a:lnTo>
                <a:lnTo>
                  <a:pt x="2137981" y="447103"/>
                </a:lnTo>
                <a:lnTo>
                  <a:pt x="2151507" y="427005"/>
                </a:lnTo>
                <a:lnTo>
                  <a:pt x="2156460" y="402336"/>
                </a:lnTo>
                <a:close/>
              </a:path>
            </a:pathLst>
          </a:cu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lstStyle/>
          <a:p>
            <a:pPr defTabSz="914400"/>
            <a:endParaRPr dirty="0">
              <a:solidFill>
                <a:prstClr val="black"/>
              </a:solidFill>
              <a:latin typeface="Calibri"/>
            </a:endParaRPr>
          </a:p>
        </p:txBody>
      </p:sp>
      <p:sp>
        <p:nvSpPr>
          <p:cNvPr id="68" name="object 20">
            <a:extLst>
              <a:ext uri="{FF2B5EF4-FFF2-40B4-BE49-F238E27FC236}">
                <a16:creationId xmlns:a16="http://schemas.microsoft.com/office/drawing/2014/main" id="{484304E0-DD5D-4544-BB54-C394CD702082}"/>
              </a:ext>
            </a:extLst>
          </p:cNvPr>
          <p:cNvSpPr txBox="1"/>
          <p:nvPr/>
        </p:nvSpPr>
        <p:spPr>
          <a:xfrm>
            <a:off x="2626950" y="5168176"/>
            <a:ext cx="2057400" cy="261610"/>
          </a:xfrm>
          <a:prstGeom prst="rect">
            <a:avLst/>
          </a:prstGeom>
          <a:solidFill>
            <a:srgbClr val="0070C0"/>
          </a:solidFill>
        </p:spPr>
        <p:txBody>
          <a:bodyPr vert="horz" wrap="square" lIns="0" tIns="0" rIns="0" bIns="0" rtlCol="0">
            <a:spAutoFit/>
          </a:bodyPr>
          <a:lstStyle/>
          <a:p>
            <a:pPr marL="12700" defTabSz="914400"/>
            <a:r>
              <a:rPr sz="1700" b="1" spc="-135" dirty="0">
                <a:solidFill>
                  <a:srgbClr val="FFFFFF"/>
                </a:solidFill>
                <a:latin typeface="Calibri"/>
                <a:cs typeface="Calibri"/>
              </a:rPr>
              <a:t>T</a:t>
            </a:r>
            <a:r>
              <a:rPr sz="1700" b="1" spc="-5" dirty="0">
                <a:solidFill>
                  <a:srgbClr val="FFFFFF"/>
                </a:solidFill>
                <a:latin typeface="Calibri"/>
                <a:cs typeface="Calibri"/>
              </a:rPr>
              <a:t>al</a:t>
            </a:r>
            <a:r>
              <a:rPr sz="1700" b="1" spc="-10" dirty="0">
                <a:solidFill>
                  <a:srgbClr val="FFFFFF"/>
                </a:solidFill>
                <a:latin typeface="Calibri"/>
                <a:cs typeface="Calibri"/>
              </a:rPr>
              <a:t>e</a:t>
            </a:r>
            <a:r>
              <a:rPr sz="1700" b="1" spc="-25" dirty="0">
                <a:solidFill>
                  <a:srgbClr val="FFFFFF"/>
                </a:solidFill>
                <a:latin typeface="Calibri"/>
                <a:cs typeface="Calibri"/>
              </a:rPr>
              <a:t>n</a:t>
            </a:r>
            <a:r>
              <a:rPr sz="1700" b="1" spc="-5" dirty="0">
                <a:solidFill>
                  <a:srgbClr val="FFFFFF"/>
                </a:solidFill>
                <a:latin typeface="Calibri"/>
                <a:cs typeface="Calibri"/>
              </a:rPr>
              <a:t>t</a:t>
            </a:r>
            <a:r>
              <a:rPr lang="en-US" sz="1700" b="1" spc="-5" dirty="0">
                <a:solidFill>
                  <a:srgbClr val="FFFFFF"/>
                </a:solidFill>
                <a:latin typeface="Calibri"/>
                <a:cs typeface="Calibri"/>
              </a:rPr>
              <a:t> &amp; Technology</a:t>
            </a:r>
            <a:endParaRPr sz="1700" dirty="0">
              <a:solidFill>
                <a:prstClr val="black"/>
              </a:solidFill>
              <a:latin typeface="Calibri"/>
              <a:cs typeface="Calibri"/>
            </a:endParaRPr>
          </a:p>
        </p:txBody>
      </p:sp>
      <p:sp>
        <p:nvSpPr>
          <p:cNvPr id="69" name="object 21">
            <a:extLst>
              <a:ext uri="{FF2B5EF4-FFF2-40B4-BE49-F238E27FC236}">
                <a16:creationId xmlns:a16="http://schemas.microsoft.com/office/drawing/2014/main" id="{77084437-F474-4313-B782-AD4D9E89F322}"/>
              </a:ext>
            </a:extLst>
          </p:cNvPr>
          <p:cNvSpPr txBox="1"/>
          <p:nvPr/>
        </p:nvSpPr>
        <p:spPr>
          <a:xfrm>
            <a:off x="4822372" y="5196593"/>
            <a:ext cx="5410198" cy="475130"/>
          </a:xfrm>
          <a:prstGeom prst="rect">
            <a:avLst/>
          </a:prstGeom>
          <a:solidFill>
            <a:srgbClr val="D9D9D9"/>
          </a:solidFill>
        </p:spPr>
        <p:txBody>
          <a:bodyPr vert="horz" wrap="square" lIns="0" tIns="89535" rIns="0" bIns="0" rtlCol="0">
            <a:spAutoFit/>
          </a:bodyPr>
          <a:lstStyle/>
          <a:p>
            <a:pPr marL="375920" marR="948055" indent="-285750" defTabSz="914400">
              <a:lnSpc>
                <a:spcPts val="1510"/>
              </a:lnSpc>
              <a:spcBef>
                <a:spcPts val="705"/>
              </a:spcBef>
              <a:buClr>
                <a:srgbClr val="1F497D"/>
              </a:buClr>
              <a:buFont typeface="Arial" panose="020B0604020202020204" pitchFamily="34" charset="0"/>
              <a:buChar char="•"/>
            </a:pPr>
            <a:r>
              <a:rPr sz="1400" i="1" spc="-10" dirty="0">
                <a:solidFill>
                  <a:prstClr val="black"/>
                </a:solidFill>
                <a:latin typeface="Calibri"/>
                <a:cs typeface="Calibri"/>
              </a:rPr>
              <a:t>Significant investment </a:t>
            </a:r>
            <a:r>
              <a:rPr sz="1400" i="1" spc="-5" dirty="0">
                <a:solidFill>
                  <a:prstClr val="black"/>
                </a:solidFill>
                <a:latin typeface="Calibri"/>
                <a:cs typeface="Calibri"/>
              </a:rPr>
              <a:t>in human </a:t>
            </a:r>
            <a:r>
              <a:rPr sz="1400" i="1" spc="-10" dirty="0">
                <a:solidFill>
                  <a:prstClr val="black"/>
                </a:solidFill>
                <a:latin typeface="Calibri"/>
                <a:cs typeface="Calibri"/>
              </a:rPr>
              <a:t>capital</a:t>
            </a:r>
            <a:r>
              <a:rPr lang="en-US" sz="1400" i="1" spc="-10" dirty="0">
                <a:solidFill>
                  <a:prstClr val="black"/>
                </a:solidFill>
                <a:latin typeface="Calibri"/>
                <a:cs typeface="Calibri"/>
              </a:rPr>
              <a:t>, technology </a:t>
            </a:r>
            <a:r>
              <a:rPr sz="1400" i="1" spc="-10" dirty="0">
                <a:solidFill>
                  <a:prstClr val="black"/>
                </a:solidFill>
                <a:latin typeface="Calibri"/>
                <a:cs typeface="Calibri"/>
              </a:rPr>
              <a:t> </a:t>
            </a:r>
            <a:r>
              <a:rPr lang="en-US" sz="1400" i="1" spc="-5" dirty="0">
                <a:solidFill>
                  <a:prstClr val="black"/>
                </a:solidFill>
                <a:latin typeface="Calibri"/>
                <a:cs typeface="Calibri"/>
              </a:rPr>
              <a:t>and infrastructure</a:t>
            </a:r>
          </a:p>
        </p:txBody>
      </p:sp>
      <p:sp>
        <p:nvSpPr>
          <p:cNvPr id="72" name="object 28">
            <a:extLst>
              <a:ext uri="{FF2B5EF4-FFF2-40B4-BE49-F238E27FC236}">
                <a16:creationId xmlns:a16="http://schemas.microsoft.com/office/drawing/2014/main" id="{50BA5B4E-0ABC-4D52-8D55-BC22DB042C03}"/>
              </a:ext>
            </a:extLst>
          </p:cNvPr>
          <p:cNvSpPr/>
          <p:nvPr/>
        </p:nvSpPr>
        <p:spPr>
          <a:xfrm>
            <a:off x="2966139" y="2579915"/>
            <a:ext cx="6809233" cy="1306069"/>
          </a:xfrm>
          <a:prstGeom prst="rect">
            <a:avLst/>
          </a:prstGeom>
          <a:solidFill>
            <a:sysClr val="window" lastClr="FFFFFF">
              <a:lumMod val="85000"/>
            </a:sys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endParaRPr>
          </a:p>
        </p:txBody>
      </p:sp>
      <p:sp>
        <p:nvSpPr>
          <p:cNvPr id="76" name="object 32">
            <a:extLst>
              <a:ext uri="{FF2B5EF4-FFF2-40B4-BE49-F238E27FC236}">
                <a16:creationId xmlns:a16="http://schemas.microsoft.com/office/drawing/2014/main" id="{2BED0168-4621-4AA6-B81A-9A1071A3BA45}"/>
              </a:ext>
            </a:extLst>
          </p:cNvPr>
          <p:cNvSpPr/>
          <p:nvPr/>
        </p:nvSpPr>
        <p:spPr>
          <a:xfrm>
            <a:off x="2610793" y="2466322"/>
            <a:ext cx="2156460" cy="635889"/>
          </a:xfrm>
          <a:custGeom>
            <a:avLst/>
            <a:gdLst/>
            <a:ahLst/>
            <a:cxnLst/>
            <a:rect l="l" t="t" r="r" b="b"/>
            <a:pathLst>
              <a:path w="2156460" h="466725">
                <a:moveTo>
                  <a:pt x="2156460" y="397764"/>
                </a:moveTo>
                <a:lnTo>
                  <a:pt x="2156460" y="68580"/>
                </a:lnTo>
                <a:lnTo>
                  <a:pt x="2151114" y="41790"/>
                </a:lnTo>
                <a:lnTo>
                  <a:pt x="2136552" y="20002"/>
                </a:lnTo>
                <a:lnTo>
                  <a:pt x="2114990" y="5357"/>
                </a:lnTo>
                <a:lnTo>
                  <a:pt x="2088642" y="0"/>
                </a:lnTo>
                <a:lnTo>
                  <a:pt x="68580" y="0"/>
                </a:lnTo>
                <a:lnTo>
                  <a:pt x="41790" y="5357"/>
                </a:lnTo>
                <a:lnTo>
                  <a:pt x="20002" y="20002"/>
                </a:lnTo>
                <a:lnTo>
                  <a:pt x="5357" y="41790"/>
                </a:lnTo>
                <a:lnTo>
                  <a:pt x="0" y="68580"/>
                </a:lnTo>
                <a:lnTo>
                  <a:pt x="0" y="397764"/>
                </a:lnTo>
                <a:lnTo>
                  <a:pt x="5357" y="424553"/>
                </a:lnTo>
                <a:lnTo>
                  <a:pt x="20002" y="446341"/>
                </a:lnTo>
                <a:lnTo>
                  <a:pt x="41790" y="460986"/>
                </a:lnTo>
                <a:lnTo>
                  <a:pt x="68580" y="466344"/>
                </a:lnTo>
                <a:lnTo>
                  <a:pt x="2088642" y="466344"/>
                </a:lnTo>
                <a:lnTo>
                  <a:pt x="2114990" y="460986"/>
                </a:lnTo>
                <a:lnTo>
                  <a:pt x="2136552" y="446341"/>
                </a:lnTo>
                <a:lnTo>
                  <a:pt x="2151114" y="424553"/>
                </a:lnTo>
                <a:lnTo>
                  <a:pt x="2156460" y="397764"/>
                </a:lnTo>
                <a:close/>
              </a:path>
            </a:pathLst>
          </a:cu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lstStyle/>
          <a:p>
            <a:pPr defTabSz="914400"/>
            <a:endParaRPr dirty="0">
              <a:solidFill>
                <a:prstClr val="black"/>
              </a:solidFill>
              <a:latin typeface="Calibri"/>
            </a:endParaRPr>
          </a:p>
        </p:txBody>
      </p:sp>
      <p:sp>
        <p:nvSpPr>
          <p:cNvPr id="78" name="object 35">
            <a:extLst>
              <a:ext uri="{FF2B5EF4-FFF2-40B4-BE49-F238E27FC236}">
                <a16:creationId xmlns:a16="http://schemas.microsoft.com/office/drawing/2014/main" id="{B6D7807D-06EC-42E2-AEA0-C105ECD6DE9F}"/>
              </a:ext>
            </a:extLst>
          </p:cNvPr>
          <p:cNvSpPr/>
          <p:nvPr/>
        </p:nvSpPr>
        <p:spPr>
          <a:xfrm>
            <a:off x="4858185" y="2576613"/>
            <a:ext cx="5374386" cy="1304798"/>
          </a:xfrm>
          <a:custGeom>
            <a:avLst/>
            <a:gdLst/>
            <a:ahLst/>
            <a:cxnLst/>
            <a:rect l="l" t="t" r="r" b="b"/>
            <a:pathLst>
              <a:path w="4945380" h="856614">
                <a:moveTo>
                  <a:pt x="0" y="0"/>
                </a:moveTo>
                <a:lnTo>
                  <a:pt x="0" y="856488"/>
                </a:lnTo>
                <a:lnTo>
                  <a:pt x="4945380" y="856488"/>
                </a:lnTo>
                <a:lnTo>
                  <a:pt x="4945380" y="0"/>
                </a:lnTo>
                <a:lnTo>
                  <a:pt x="0" y="0"/>
                </a:lnTo>
                <a:close/>
              </a:path>
            </a:pathLst>
          </a:custGeom>
          <a:solidFill>
            <a:sysClr val="window" lastClr="FFFFFF">
              <a:lumMod val="85000"/>
            </a:sys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endParaRPr>
          </a:p>
        </p:txBody>
      </p:sp>
      <p:sp>
        <p:nvSpPr>
          <p:cNvPr id="79" name="object 37">
            <a:extLst>
              <a:ext uri="{FF2B5EF4-FFF2-40B4-BE49-F238E27FC236}">
                <a16:creationId xmlns:a16="http://schemas.microsoft.com/office/drawing/2014/main" id="{8447753C-43D5-4962-9144-2A2C3B745F86}"/>
              </a:ext>
            </a:extLst>
          </p:cNvPr>
          <p:cNvSpPr txBox="1"/>
          <p:nvPr/>
        </p:nvSpPr>
        <p:spPr>
          <a:xfrm>
            <a:off x="4936162" y="2656115"/>
            <a:ext cx="4761865" cy="964367"/>
          </a:xfrm>
          <a:prstGeom prst="rect">
            <a:avLst/>
          </a:prstGeom>
        </p:spPr>
        <p:txBody>
          <a:bodyPr vert="horz" wrap="square" lIns="0" tIns="0" rIns="0" bIns="0" rtlCol="0">
            <a:spAutoFit/>
          </a:bodyPr>
          <a:lstStyle/>
          <a:p>
            <a:pPr marL="298450" indent="-285750" defTabSz="914400">
              <a:spcBef>
                <a:spcPts val="430"/>
              </a:spcBef>
              <a:buClr>
                <a:srgbClr val="1F497D"/>
              </a:buClr>
              <a:buFont typeface="Arial" panose="020B0604020202020204" pitchFamily="34" charset="0"/>
              <a:buChar char="•"/>
              <a:tabLst>
                <a:tab pos="195580" algn="l"/>
              </a:tabLst>
            </a:pPr>
            <a:r>
              <a:rPr lang="en-US" sz="1400" i="1" spc="-10" dirty="0">
                <a:solidFill>
                  <a:prstClr val="black"/>
                </a:solidFill>
                <a:latin typeface="Calibri"/>
                <a:cs typeface="Calibri"/>
              </a:rPr>
              <a:t>Strong Balance Sheet</a:t>
            </a:r>
          </a:p>
          <a:p>
            <a:pPr marL="298450" indent="-285750" defTabSz="914400">
              <a:spcBef>
                <a:spcPts val="430"/>
              </a:spcBef>
              <a:buClr>
                <a:srgbClr val="1F497D"/>
              </a:buClr>
              <a:buFont typeface="Arial" panose="020B0604020202020204" pitchFamily="34" charset="0"/>
              <a:buChar char="•"/>
              <a:tabLst>
                <a:tab pos="195580" algn="l"/>
              </a:tabLst>
            </a:pPr>
            <a:r>
              <a:rPr lang="en-US" sz="1400" i="1" spc="-10" dirty="0">
                <a:solidFill>
                  <a:prstClr val="black"/>
                </a:solidFill>
                <a:latin typeface="Calibri"/>
                <a:cs typeface="Calibri"/>
              </a:rPr>
              <a:t>Growing </a:t>
            </a:r>
            <a:r>
              <a:rPr sz="1400" i="1" spc="-10" dirty="0">
                <a:solidFill>
                  <a:prstClr val="black"/>
                </a:solidFill>
                <a:latin typeface="Calibri"/>
                <a:cs typeface="Calibri"/>
              </a:rPr>
              <a:t>Family </a:t>
            </a:r>
            <a:r>
              <a:rPr sz="1400" i="1" spc="-5" dirty="0">
                <a:solidFill>
                  <a:prstClr val="black"/>
                </a:solidFill>
                <a:latin typeface="Calibri"/>
                <a:cs typeface="Calibri"/>
              </a:rPr>
              <a:t>of </a:t>
            </a:r>
            <a:r>
              <a:rPr lang="en-US" sz="1400" i="1" spc="-5" dirty="0">
                <a:solidFill>
                  <a:prstClr val="black"/>
                </a:solidFill>
                <a:latin typeface="Calibri"/>
                <a:cs typeface="Calibri"/>
              </a:rPr>
              <a:t>B</a:t>
            </a:r>
            <a:r>
              <a:rPr sz="1400" i="1" spc="-5" dirty="0">
                <a:solidFill>
                  <a:prstClr val="black"/>
                </a:solidFill>
                <a:latin typeface="Calibri"/>
                <a:cs typeface="Calibri"/>
              </a:rPr>
              <a:t>rands </a:t>
            </a:r>
            <a:r>
              <a:rPr sz="1400" i="1" spc="-10" dirty="0">
                <a:solidFill>
                  <a:prstClr val="black"/>
                </a:solidFill>
                <a:latin typeface="Calibri"/>
                <a:cs typeface="Calibri"/>
              </a:rPr>
              <a:t>benefits </a:t>
            </a:r>
            <a:r>
              <a:rPr sz="1400" i="1" spc="-5" dirty="0">
                <a:solidFill>
                  <a:prstClr val="black"/>
                </a:solidFill>
                <a:latin typeface="Calibri"/>
                <a:cs typeface="Calibri"/>
              </a:rPr>
              <a:t>from added qualifications </a:t>
            </a:r>
            <a:r>
              <a:rPr lang="en-US" sz="1400" i="1" spc="-5" dirty="0">
                <a:solidFill>
                  <a:prstClr val="black"/>
                </a:solidFill>
                <a:latin typeface="Calibri"/>
                <a:cs typeface="Calibri"/>
              </a:rPr>
              <a:t>and</a:t>
            </a:r>
            <a:r>
              <a:rPr lang="en-US" sz="1400" i="1" spc="210" dirty="0">
                <a:solidFill>
                  <a:prstClr val="black"/>
                </a:solidFill>
                <a:latin typeface="Calibri"/>
                <a:cs typeface="Calibri"/>
              </a:rPr>
              <a:t> </a:t>
            </a:r>
            <a:r>
              <a:rPr sz="1400" i="1" spc="-10" dirty="0">
                <a:solidFill>
                  <a:prstClr val="black"/>
                </a:solidFill>
                <a:latin typeface="Calibri"/>
                <a:cs typeface="Calibri"/>
              </a:rPr>
              <a:t>expertise</a:t>
            </a:r>
            <a:endParaRPr lang="en-US" sz="1400" i="1" spc="-10" dirty="0">
              <a:solidFill>
                <a:prstClr val="black"/>
              </a:solidFill>
              <a:latin typeface="Calibri"/>
              <a:cs typeface="Calibri"/>
            </a:endParaRPr>
          </a:p>
          <a:p>
            <a:pPr marL="12700" defTabSz="914400">
              <a:spcBef>
                <a:spcPts val="430"/>
              </a:spcBef>
              <a:buClr>
                <a:srgbClr val="1F497D"/>
              </a:buClr>
              <a:tabLst>
                <a:tab pos="195580" algn="l"/>
              </a:tabLst>
            </a:pPr>
            <a:endParaRPr sz="1400" dirty="0">
              <a:solidFill>
                <a:prstClr val="black"/>
              </a:solidFill>
              <a:latin typeface="Calibri"/>
              <a:cs typeface="Calibri"/>
            </a:endParaRPr>
          </a:p>
        </p:txBody>
      </p:sp>
      <p:sp>
        <p:nvSpPr>
          <p:cNvPr id="82" name="object 40">
            <a:extLst>
              <a:ext uri="{FF2B5EF4-FFF2-40B4-BE49-F238E27FC236}">
                <a16:creationId xmlns:a16="http://schemas.microsoft.com/office/drawing/2014/main" id="{880764AF-7521-410D-B785-509ED427FA9A}"/>
              </a:ext>
            </a:extLst>
          </p:cNvPr>
          <p:cNvSpPr/>
          <p:nvPr/>
        </p:nvSpPr>
        <p:spPr>
          <a:xfrm>
            <a:off x="2937182" y="1419996"/>
            <a:ext cx="7295389" cy="913913"/>
          </a:xfrm>
          <a:prstGeom prst="rect">
            <a:avLst/>
          </a:prstGeom>
          <a:solidFill>
            <a:sysClr val="window" lastClr="FFFFFF">
              <a:lumMod val="85000"/>
            </a:sys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alibri"/>
            </a:endParaRPr>
          </a:p>
        </p:txBody>
      </p:sp>
      <p:sp>
        <p:nvSpPr>
          <p:cNvPr id="87" name="object 45">
            <a:extLst>
              <a:ext uri="{FF2B5EF4-FFF2-40B4-BE49-F238E27FC236}">
                <a16:creationId xmlns:a16="http://schemas.microsoft.com/office/drawing/2014/main" id="{B5978959-91DF-426C-9D87-FF4C434911F4}"/>
              </a:ext>
            </a:extLst>
          </p:cNvPr>
          <p:cNvSpPr/>
          <p:nvPr/>
        </p:nvSpPr>
        <p:spPr>
          <a:xfrm>
            <a:off x="2632382" y="1360715"/>
            <a:ext cx="2155825" cy="466090"/>
          </a:xfrm>
          <a:custGeom>
            <a:avLst/>
            <a:gdLst/>
            <a:ahLst/>
            <a:cxnLst/>
            <a:rect l="l" t="t" r="r" b="b"/>
            <a:pathLst>
              <a:path w="2155825" h="466089">
                <a:moveTo>
                  <a:pt x="2155698" y="403098"/>
                </a:moveTo>
                <a:lnTo>
                  <a:pt x="2155698" y="63246"/>
                </a:lnTo>
                <a:lnTo>
                  <a:pt x="2150745" y="38576"/>
                </a:lnTo>
                <a:lnTo>
                  <a:pt x="2137219" y="18478"/>
                </a:lnTo>
                <a:lnTo>
                  <a:pt x="2117121" y="4953"/>
                </a:lnTo>
                <a:lnTo>
                  <a:pt x="2092452" y="0"/>
                </a:lnTo>
                <a:lnTo>
                  <a:pt x="63246" y="0"/>
                </a:lnTo>
                <a:lnTo>
                  <a:pt x="38576" y="4953"/>
                </a:lnTo>
                <a:lnTo>
                  <a:pt x="18478" y="18478"/>
                </a:lnTo>
                <a:lnTo>
                  <a:pt x="4952" y="38576"/>
                </a:lnTo>
                <a:lnTo>
                  <a:pt x="0" y="63246"/>
                </a:lnTo>
                <a:lnTo>
                  <a:pt x="0" y="403098"/>
                </a:lnTo>
                <a:lnTo>
                  <a:pt x="4953" y="427327"/>
                </a:lnTo>
                <a:lnTo>
                  <a:pt x="18478" y="447198"/>
                </a:lnTo>
                <a:lnTo>
                  <a:pt x="38576" y="460640"/>
                </a:lnTo>
                <a:lnTo>
                  <a:pt x="63246" y="465582"/>
                </a:lnTo>
                <a:lnTo>
                  <a:pt x="2092452" y="465582"/>
                </a:lnTo>
                <a:lnTo>
                  <a:pt x="2117121" y="460640"/>
                </a:lnTo>
                <a:lnTo>
                  <a:pt x="2137219" y="447198"/>
                </a:lnTo>
                <a:lnTo>
                  <a:pt x="2150745" y="427327"/>
                </a:lnTo>
                <a:lnTo>
                  <a:pt x="2155698" y="403098"/>
                </a:lnTo>
                <a:close/>
              </a:path>
            </a:pathLst>
          </a:cu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lstStyle/>
          <a:p>
            <a:pPr defTabSz="914400"/>
            <a:endParaRPr dirty="0">
              <a:solidFill>
                <a:prstClr val="black"/>
              </a:solidFill>
              <a:latin typeface="Calibri"/>
            </a:endParaRPr>
          </a:p>
        </p:txBody>
      </p:sp>
      <p:sp>
        <p:nvSpPr>
          <p:cNvPr id="88" name="object 46">
            <a:extLst>
              <a:ext uri="{FF2B5EF4-FFF2-40B4-BE49-F238E27FC236}">
                <a16:creationId xmlns:a16="http://schemas.microsoft.com/office/drawing/2014/main" id="{CC61A952-67B3-41CB-AC95-0116C9224954}"/>
              </a:ext>
            </a:extLst>
          </p:cNvPr>
          <p:cNvSpPr txBox="1"/>
          <p:nvPr/>
        </p:nvSpPr>
        <p:spPr>
          <a:xfrm>
            <a:off x="3199565" y="1503717"/>
            <a:ext cx="1020444" cy="282575"/>
          </a:xfrm>
          <a:prstGeom prst="rect">
            <a:avLst/>
          </a:prstGeom>
          <a:solidFill>
            <a:srgbClr val="0070C0"/>
          </a:solidFill>
        </p:spPr>
        <p:txBody>
          <a:bodyPr vert="horz" wrap="square" lIns="0" tIns="0" rIns="0" bIns="0" rtlCol="0">
            <a:spAutoFit/>
          </a:bodyPr>
          <a:lstStyle/>
          <a:p>
            <a:pPr marL="12700" defTabSz="914400"/>
            <a:r>
              <a:rPr sz="1700" b="1" spc="-35" dirty="0">
                <a:solidFill>
                  <a:srgbClr val="FFFFFF"/>
                </a:solidFill>
                <a:latin typeface="Calibri"/>
                <a:cs typeface="Calibri"/>
              </a:rPr>
              <a:t>R</a:t>
            </a:r>
            <a:r>
              <a:rPr sz="1700" b="1" spc="-10" dirty="0">
                <a:solidFill>
                  <a:srgbClr val="FFFFFF"/>
                </a:solidFill>
                <a:latin typeface="Calibri"/>
                <a:cs typeface="Calibri"/>
              </a:rPr>
              <a:t>e</a:t>
            </a:r>
            <a:r>
              <a:rPr sz="1700" b="1" spc="-5" dirty="0">
                <a:solidFill>
                  <a:srgbClr val="FFFFFF"/>
                </a:solidFill>
                <a:latin typeface="Calibri"/>
                <a:cs typeface="Calibri"/>
              </a:rPr>
              <a:t>pu</a:t>
            </a:r>
            <a:r>
              <a:rPr sz="1700" b="1" spc="-25" dirty="0">
                <a:solidFill>
                  <a:srgbClr val="FFFFFF"/>
                </a:solidFill>
                <a:latin typeface="Calibri"/>
                <a:cs typeface="Calibri"/>
              </a:rPr>
              <a:t>ta</a:t>
            </a:r>
            <a:r>
              <a:rPr sz="1700" b="1" spc="-10" dirty="0">
                <a:solidFill>
                  <a:srgbClr val="FFFFFF"/>
                </a:solidFill>
                <a:latin typeface="Calibri"/>
                <a:cs typeface="Calibri"/>
              </a:rPr>
              <a:t>t</a:t>
            </a:r>
            <a:r>
              <a:rPr sz="1700" b="1" spc="-5" dirty="0">
                <a:solidFill>
                  <a:srgbClr val="FFFFFF"/>
                </a:solidFill>
                <a:latin typeface="Calibri"/>
                <a:cs typeface="Calibri"/>
              </a:rPr>
              <a:t>ion</a:t>
            </a:r>
            <a:endParaRPr sz="1700" dirty="0">
              <a:solidFill>
                <a:prstClr val="black"/>
              </a:solidFill>
              <a:latin typeface="Calibri"/>
              <a:cs typeface="Calibri"/>
            </a:endParaRPr>
          </a:p>
        </p:txBody>
      </p:sp>
      <p:sp>
        <p:nvSpPr>
          <p:cNvPr id="89" name="object 47">
            <a:extLst>
              <a:ext uri="{FF2B5EF4-FFF2-40B4-BE49-F238E27FC236}">
                <a16:creationId xmlns:a16="http://schemas.microsoft.com/office/drawing/2014/main" id="{17259FEC-9A81-4AF1-84D7-164D104D0551}"/>
              </a:ext>
            </a:extLst>
          </p:cNvPr>
          <p:cNvSpPr txBox="1"/>
          <p:nvPr/>
        </p:nvSpPr>
        <p:spPr>
          <a:xfrm>
            <a:off x="4894697" y="1449720"/>
            <a:ext cx="5337874" cy="877163"/>
          </a:xfrm>
          <a:prstGeom prst="rect">
            <a:avLst/>
          </a:prstGeom>
          <a:solidFill>
            <a:srgbClr val="D9D9D9"/>
          </a:solidFill>
        </p:spPr>
        <p:txBody>
          <a:bodyPr vert="horz" wrap="square" lIns="0" tIns="0" rIns="0" bIns="0" rtlCol="0">
            <a:spAutoFit/>
          </a:bodyPr>
          <a:lstStyle/>
          <a:p>
            <a:pPr marL="342900" indent="-285750" defTabSz="914400">
              <a:spcAft>
                <a:spcPts val="400"/>
              </a:spcAft>
              <a:buClr>
                <a:srgbClr val="4F81BD">
                  <a:lumMod val="50000"/>
                </a:srgbClr>
              </a:buClr>
              <a:buSzPct val="107000"/>
              <a:buFont typeface="Arial" panose="020B0604020202020204" pitchFamily="34" charset="0"/>
              <a:buChar char="•"/>
            </a:pPr>
            <a:r>
              <a:rPr sz="1400" i="1" spc="-10" dirty="0">
                <a:solidFill>
                  <a:prstClr val="black"/>
                </a:solidFill>
                <a:latin typeface="Calibri"/>
                <a:cs typeface="Calibri"/>
              </a:rPr>
              <a:t>Recognized </a:t>
            </a:r>
            <a:r>
              <a:rPr sz="1400" i="1" spc="-5" dirty="0">
                <a:solidFill>
                  <a:prstClr val="black"/>
                </a:solidFill>
                <a:latin typeface="Calibri"/>
                <a:cs typeface="Calibri"/>
              </a:rPr>
              <a:t>subject </a:t>
            </a:r>
            <a:r>
              <a:rPr sz="1400" i="1" spc="-10" dirty="0">
                <a:solidFill>
                  <a:prstClr val="black"/>
                </a:solidFill>
                <a:latin typeface="Calibri"/>
                <a:cs typeface="Calibri"/>
              </a:rPr>
              <a:t>matter experts </a:t>
            </a:r>
            <a:r>
              <a:rPr sz="1400" i="1" spc="-5" dirty="0">
                <a:solidFill>
                  <a:prstClr val="black"/>
                </a:solidFill>
                <a:latin typeface="Calibri"/>
                <a:cs typeface="Calibri"/>
              </a:rPr>
              <a:t>in </a:t>
            </a:r>
            <a:r>
              <a:rPr sz="1400" i="1" spc="-25" dirty="0">
                <a:solidFill>
                  <a:prstClr val="black"/>
                </a:solidFill>
                <a:latin typeface="Calibri"/>
                <a:cs typeface="Calibri"/>
              </a:rPr>
              <a:t>key </a:t>
            </a:r>
            <a:r>
              <a:rPr sz="1400" i="1" spc="-10" dirty="0">
                <a:solidFill>
                  <a:prstClr val="black"/>
                </a:solidFill>
                <a:latin typeface="Calibri"/>
                <a:cs typeface="Calibri"/>
              </a:rPr>
              <a:t>markets:</a:t>
            </a:r>
            <a:r>
              <a:rPr sz="1400" i="1" spc="95" dirty="0">
                <a:solidFill>
                  <a:prstClr val="black"/>
                </a:solidFill>
                <a:latin typeface="Calibri"/>
                <a:cs typeface="Calibri"/>
              </a:rPr>
              <a:t> </a:t>
            </a:r>
            <a:r>
              <a:rPr sz="1400" i="1" spc="-10" dirty="0">
                <a:solidFill>
                  <a:prstClr val="black"/>
                </a:solidFill>
                <a:latin typeface="Calibri"/>
                <a:cs typeface="Calibri"/>
              </a:rPr>
              <a:t>Economic</a:t>
            </a:r>
            <a:r>
              <a:rPr lang="en-US" sz="1400" i="1" spc="-10" dirty="0">
                <a:solidFill>
                  <a:prstClr val="black"/>
                </a:solidFill>
                <a:latin typeface="Calibri"/>
                <a:cs typeface="Calibri"/>
              </a:rPr>
              <a:t> Development, Workforce Development, Education and Occupational Health</a:t>
            </a:r>
          </a:p>
          <a:p>
            <a:pPr marL="342900" indent="-285750" defTabSz="914400">
              <a:lnSpc>
                <a:spcPts val="1355"/>
              </a:lnSpc>
              <a:buClr>
                <a:srgbClr val="4F81BD">
                  <a:lumMod val="50000"/>
                </a:srgbClr>
              </a:buClr>
              <a:buSzPct val="107000"/>
              <a:buFont typeface="Arial" panose="020B0604020202020204" pitchFamily="34" charset="0"/>
              <a:buChar char="•"/>
            </a:pPr>
            <a:r>
              <a:rPr lang="en-US" sz="1400" i="1" spc="-10" dirty="0">
                <a:solidFill>
                  <a:prstClr val="black"/>
                </a:solidFill>
                <a:latin typeface="Calibri"/>
                <a:cs typeface="Calibri"/>
              </a:rPr>
              <a:t>Credible, reliable top performer</a:t>
            </a:r>
            <a:endParaRPr sz="1400" dirty="0">
              <a:solidFill>
                <a:prstClr val="black"/>
              </a:solidFill>
              <a:latin typeface="Calibri"/>
              <a:cs typeface="Calibri"/>
            </a:endParaRPr>
          </a:p>
        </p:txBody>
      </p:sp>
      <p:sp>
        <p:nvSpPr>
          <p:cNvPr id="90" name="object 34">
            <a:extLst>
              <a:ext uri="{FF2B5EF4-FFF2-40B4-BE49-F238E27FC236}">
                <a16:creationId xmlns:a16="http://schemas.microsoft.com/office/drawing/2014/main" id="{EC4C07B0-82CE-47AF-80F8-97E3DD24A212}"/>
              </a:ext>
            </a:extLst>
          </p:cNvPr>
          <p:cNvSpPr txBox="1"/>
          <p:nvPr/>
        </p:nvSpPr>
        <p:spPr>
          <a:xfrm>
            <a:off x="2784275" y="2533616"/>
            <a:ext cx="1831339" cy="461665"/>
          </a:xfrm>
          <a:prstGeom prst="rect">
            <a:avLst/>
          </a:prstGeom>
          <a:solidFill>
            <a:srgbClr val="0070C0"/>
          </a:solidFill>
        </p:spPr>
        <p:txBody>
          <a:bodyPr vert="horz" wrap="square" lIns="0" tIns="0" rIns="0" bIns="0" rtlCol="0">
            <a:spAutoFit/>
          </a:bodyPr>
          <a:lstStyle/>
          <a:p>
            <a:pPr marL="146685" marR="5080" indent="-134620" defTabSz="914400">
              <a:lnSpc>
                <a:spcPts val="1839"/>
              </a:lnSpc>
            </a:pPr>
            <a:r>
              <a:rPr sz="1600" b="1" spc="-5" dirty="0">
                <a:solidFill>
                  <a:srgbClr val="FFFFFF"/>
                </a:solidFill>
                <a:latin typeface="Calibri"/>
                <a:cs typeface="Calibri"/>
              </a:rPr>
              <a:t>Financial </a:t>
            </a:r>
            <a:r>
              <a:rPr sz="1600" b="1" spc="-10" dirty="0">
                <a:solidFill>
                  <a:srgbClr val="FFFFFF"/>
                </a:solidFill>
                <a:latin typeface="Calibri"/>
                <a:cs typeface="Calibri"/>
              </a:rPr>
              <a:t>Strength</a:t>
            </a:r>
            <a:r>
              <a:rPr sz="1600" b="1" spc="-60" dirty="0">
                <a:solidFill>
                  <a:srgbClr val="FFFFFF"/>
                </a:solidFill>
                <a:latin typeface="Calibri"/>
                <a:cs typeface="Calibri"/>
              </a:rPr>
              <a:t> </a:t>
            </a:r>
            <a:r>
              <a:rPr sz="1600" b="1" spc="-5" dirty="0">
                <a:solidFill>
                  <a:srgbClr val="FFFFFF"/>
                </a:solidFill>
                <a:latin typeface="Calibri"/>
                <a:cs typeface="Calibri"/>
              </a:rPr>
              <a:t>&amp;  </a:t>
            </a:r>
            <a:r>
              <a:rPr sz="1600" b="1" spc="-10" dirty="0">
                <a:solidFill>
                  <a:srgbClr val="FFFFFF"/>
                </a:solidFill>
                <a:latin typeface="Calibri"/>
                <a:cs typeface="Calibri"/>
              </a:rPr>
              <a:t>Growth</a:t>
            </a:r>
            <a:r>
              <a:rPr sz="1600" b="1" spc="-45" dirty="0">
                <a:solidFill>
                  <a:srgbClr val="FFFFFF"/>
                </a:solidFill>
                <a:latin typeface="Calibri"/>
                <a:cs typeface="Calibri"/>
              </a:rPr>
              <a:t> </a:t>
            </a:r>
            <a:r>
              <a:rPr sz="1600" b="1" spc="-15" dirty="0">
                <a:solidFill>
                  <a:srgbClr val="FFFFFF"/>
                </a:solidFill>
                <a:latin typeface="Calibri"/>
                <a:cs typeface="Calibri"/>
              </a:rPr>
              <a:t>Potential</a:t>
            </a:r>
            <a:endParaRPr sz="1600" dirty="0">
              <a:solidFill>
                <a:prstClr val="black"/>
              </a:solidFill>
              <a:latin typeface="Calibri"/>
              <a:cs typeface="Calibri"/>
            </a:endParaRPr>
          </a:p>
        </p:txBody>
      </p:sp>
      <p:pic>
        <p:nvPicPr>
          <p:cNvPr id="4" name="Picture 3">
            <a:extLst>
              <a:ext uri="{FF2B5EF4-FFF2-40B4-BE49-F238E27FC236}">
                <a16:creationId xmlns:a16="http://schemas.microsoft.com/office/drawing/2014/main" id="{38993116-3291-42DB-B985-C4D02EAA38E8}"/>
              </a:ext>
            </a:extLst>
          </p:cNvPr>
          <p:cNvPicPr>
            <a:picLocks noChangeAspect="1"/>
          </p:cNvPicPr>
          <p:nvPr/>
        </p:nvPicPr>
        <p:blipFill>
          <a:blip r:embed="rId2"/>
          <a:stretch>
            <a:fillRect/>
          </a:stretch>
        </p:blipFill>
        <p:spPr>
          <a:xfrm>
            <a:off x="4434912" y="6419927"/>
            <a:ext cx="4151736" cy="365792"/>
          </a:xfrm>
          <a:prstGeom prst="rect">
            <a:avLst/>
          </a:prstGeom>
        </p:spPr>
      </p:pic>
    </p:spTree>
    <p:extLst>
      <p:ext uri="{BB962C8B-B14F-4D97-AF65-F5344CB8AC3E}">
        <p14:creationId xmlns:p14="http://schemas.microsoft.com/office/powerpoint/2010/main" val="422020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FF0F-A036-40CE-AF9C-2D09BB2DF7BF}"/>
              </a:ext>
            </a:extLst>
          </p:cNvPr>
          <p:cNvSpPr>
            <a:spLocks noGrp="1"/>
          </p:cNvSpPr>
          <p:nvPr>
            <p:ph type="title"/>
          </p:nvPr>
        </p:nvSpPr>
        <p:spPr>
          <a:xfrm>
            <a:off x="1335449" y="685800"/>
            <a:ext cx="3230616" cy="5538019"/>
          </a:xfrm>
        </p:spPr>
        <p:txBody>
          <a:bodyPr>
            <a:normAutofit/>
          </a:bodyPr>
          <a:lstStyle/>
          <a:p>
            <a:r>
              <a:rPr lang="en-US" sz="3100" b="1" dirty="0"/>
              <a:t>FY 2018  Performance Aligned With Strategic Objectives</a:t>
            </a:r>
          </a:p>
        </p:txBody>
      </p:sp>
      <p:graphicFrame>
        <p:nvGraphicFramePr>
          <p:cNvPr id="20" name="Content Placeholder 2"/>
          <p:cNvGraphicFramePr>
            <a:graphicFrameLocks noGrp="1"/>
          </p:cNvGraphicFramePr>
          <p:nvPr>
            <p:ph idx="1"/>
            <p:extLst>
              <p:ext uri="{D42A27DB-BD31-4B8C-83A1-F6EECF244321}">
                <p14:modId xmlns:p14="http://schemas.microsoft.com/office/powerpoint/2010/main" val="834683342"/>
              </p:ext>
            </p:extLst>
          </p:nvPr>
        </p:nvGraphicFramePr>
        <p:xfrm>
          <a:off x="4815856" y="1235144"/>
          <a:ext cx="7152608" cy="3753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633D711-FB5A-42ED-A80D-52AC873A7C05}"/>
              </a:ext>
            </a:extLst>
          </p:cNvPr>
          <p:cNvSpPr>
            <a:spLocks noGrp="1"/>
          </p:cNvSpPr>
          <p:nvPr>
            <p:ph type="sldNum" sz="quarter" idx="12"/>
          </p:nvPr>
        </p:nvSpPr>
        <p:spPr>
          <a:xfrm>
            <a:off x="10951856" y="6395236"/>
            <a:ext cx="551167" cy="365125"/>
          </a:xfrm>
        </p:spPr>
        <p:txBody>
          <a:bodyPr>
            <a:normAutofit/>
          </a:bodyPr>
          <a:lstStyle/>
          <a:p>
            <a:pPr>
              <a:spcAft>
                <a:spcPts val="600"/>
              </a:spcAft>
            </a:pPr>
            <a:fld id="{6D22F896-40B5-4ADD-8801-0D06FADFA095}" type="slidenum">
              <a:rPr lang="en-US" smtClean="0"/>
              <a:pPr>
                <a:spcAft>
                  <a:spcPts val="600"/>
                </a:spcAft>
              </a:pPr>
              <a:t>3</a:t>
            </a:fld>
            <a:endParaRPr lang="en-US" dirty="0"/>
          </a:p>
        </p:txBody>
      </p:sp>
      <p:pic>
        <p:nvPicPr>
          <p:cNvPr id="6" name="Picture 5">
            <a:extLst>
              <a:ext uri="{FF2B5EF4-FFF2-40B4-BE49-F238E27FC236}">
                <a16:creationId xmlns:a16="http://schemas.microsoft.com/office/drawing/2014/main" id="{023CCB97-A4F8-49F3-A990-0EC6FBD40C38}"/>
              </a:ext>
            </a:extLst>
          </p:cNvPr>
          <p:cNvPicPr>
            <a:picLocks noChangeAspect="1"/>
          </p:cNvPicPr>
          <p:nvPr/>
        </p:nvPicPr>
        <p:blipFill>
          <a:blip r:embed="rId8"/>
          <a:stretch>
            <a:fillRect/>
          </a:stretch>
        </p:blipFill>
        <p:spPr>
          <a:xfrm>
            <a:off x="6316292" y="6162024"/>
            <a:ext cx="4151736" cy="365792"/>
          </a:xfrm>
          <a:prstGeom prst="rect">
            <a:avLst/>
          </a:prstGeom>
        </p:spPr>
      </p:pic>
      <p:pic>
        <p:nvPicPr>
          <p:cNvPr id="7" name="Picture 6">
            <a:extLst>
              <a:ext uri="{FF2B5EF4-FFF2-40B4-BE49-F238E27FC236}">
                <a16:creationId xmlns:a16="http://schemas.microsoft.com/office/drawing/2014/main" id="{ED523428-7B57-4280-AD8C-D437686C60D6}"/>
              </a:ext>
            </a:extLst>
          </p:cNvPr>
          <p:cNvPicPr>
            <a:picLocks noChangeAspect="1"/>
          </p:cNvPicPr>
          <p:nvPr/>
        </p:nvPicPr>
        <p:blipFill>
          <a:blip r:embed="rId9"/>
          <a:stretch>
            <a:fillRect/>
          </a:stretch>
        </p:blipFill>
        <p:spPr>
          <a:xfrm>
            <a:off x="9314341" y="5733552"/>
            <a:ext cx="2570439" cy="661684"/>
          </a:xfrm>
          <a:prstGeom prst="rect">
            <a:avLst/>
          </a:prstGeom>
        </p:spPr>
      </p:pic>
    </p:spTree>
    <p:extLst>
      <p:ext uri="{BB962C8B-B14F-4D97-AF65-F5344CB8AC3E}">
        <p14:creationId xmlns:p14="http://schemas.microsoft.com/office/powerpoint/2010/main" val="313008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82F1-114C-4FA9-8109-3CBCDED11575}"/>
              </a:ext>
            </a:extLst>
          </p:cNvPr>
          <p:cNvSpPr>
            <a:spLocks noGrp="1"/>
          </p:cNvSpPr>
          <p:nvPr>
            <p:ph type="title"/>
          </p:nvPr>
        </p:nvSpPr>
        <p:spPr>
          <a:xfrm>
            <a:off x="1484309" y="402579"/>
            <a:ext cx="10018713" cy="1021619"/>
          </a:xfrm>
        </p:spPr>
        <p:txBody>
          <a:bodyPr/>
          <a:lstStyle/>
          <a:p>
            <a:r>
              <a:rPr lang="en-US" dirty="0"/>
              <a:t>Launching of The Fedcap Group</a:t>
            </a:r>
          </a:p>
        </p:txBody>
      </p:sp>
      <p:sp>
        <p:nvSpPr>
          <p:cNvPr id="3" name="Content Placeholder 2">
            <a:extLst>
              <a:ext uri="{FF2B5EF4-FFF2-40B4-BE49-F238E27FC236}">
                <a16:creationId xmlns:a16="http://schemas.microsoft.com/office/drawing/2014/main" id="{E7D12160-D0A6-4ED6-B05B-DD024487B092}"/>
              </a:ext>
            </a:extLst>
          </p:cNvPr>
          <p:cNvSpPr>
            <a:spLocks noGrp="1"/>
          </p:cNvSpPr>
          <p:nvPr>
            <p:ph idx="1"/>
          </p:nvPr>
        </p:nvSpPr>
        <p:spPr/>
        <p:txBody>
          <a:bodyPr>
            <a:normAutofit/>
          </a:bodyPr>
          <a:lstStyle/>
          <a:p>
            <a:r>
              <a:rPr lang="en-US" dirty="0"/>
              <a:t>Established to serve as parent company to our growing group of mission- driven top tier nonprofit agencies. </a:t>
            </a:r>
          </a:p>
          <a:p>
            <a:r>
              <a:rPr lang="en-US" dirty="0"/>
              <a:t>Platform for sustainable growth and expansion. </a:t>
            </a:r>
          </a:p>
          <a:p>
            <a:r>
              <a:rPr lang="en-US" dirty="0"/>
              <a:t>Provision of Corporate Services to include: Finance, HR, Facilities, IT, and  Engagement.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365C683-AE0E-473E-941E-C4B927423284}"/>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56545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3292-E97E-4B1E-99F9-9AD68FB1A1D4}"/>
              </a:ext>
            </a:extLst>
          </p:cNvPr>
          <p:cNvSpPr>
            <a:spLocks noGrp="1"/>
          </p:cNvSpPr>
          <p:nvPr>
            <p:ph type="title"/>
          </p:nvPr>
        </p:nvSpPr>
        <p:spPr>
          <a:xfrm>
            <a:off x="2911378" y="4759267"/>
            <a:ext cx="7413623" cy="940131"/>
          </a:xfrm>
        </p:spPr>
        <p:txBody>
          <a:bodyPr vert="horz" lIns="91440" tIns="45720" rIns="91440" bIns="45720" rtlCol="0" anchor="b">
            <a:normAutofit/>
          </a:bodyPr>
          <a:lstStyle/>
          <a:p>
            <a:pPr>
              <a:lnSpc>
                <a:spcPct val="90000"/>
              </a:lnSpc>
            </a:pPr>
            <a:r>
              <a:rPr lang="en-US" sz="2400" b="1" i="0" dirty="0"/>
              <a:t>Strong Growth in Number of People Served Across an Expanded Geographic Footprint    </a:t>
            </a:r>
          </a:p>
        </p:txBody>
      </p:sp>
      <p:sp>
        <p:nvSpPr>
          <p:cNvPr id="3" name="Slide Number Placeholder 2">
            <a:extLst>
              <a:ext uri="{FF2B5EF4-FFF2-40B4-BE49-F238E27FC236}">
                <a16:creationId xmlns:a16="http://schemas.microsoft.com/office/drawing/2014/main" id="{E738D23A-6354-441A-A1DA-F4E9FF4729BC}"/>
              </a:ext>
            </a:extLst>
          </p:cNvPr>
          <p:cNvSpPr>
            <a:spLocks noGrp="1"/>
          </p:cNvSpPr>
          <p:nvPr>
            <p:ph type="sldNum" sz="quarter" idx="12"/>
          </p:nvPr>
        </p:nvSpPr>
        <p:spPr>
          <a:xfrm>
            <a:off x="10951856" y="5883275"/>
            <a:ext cx="551167" cy="365125"/>
          </a:xfrm>
        </p:spPr>
        <p:txBody>
          <a:bodyPr vert="horz" lIns="91440" tIns="45720" rIns="91440" bIns="45720" rtlCol="0" anchor="ctr">
            <a:normAutofit/>
          </a:bodyPr>
          <a:lstStyle/>
          <a:p>
            <a:pPr defTabSz="914400">
              <a:spcAft>
                <a:spcPts val="600"/>
              </a:spcAft>
            </a:pPr>
            <a:r>
              <a:rPr lang="en-US" dirty="0"/>
              <a:t>5</a:t>
            </a:r>
          </a:p>
        </p:txBody>
      </p:sp>
      <p:graphicFrame>
        <p:nvGraphicFramePr>
          <p:cNvPr id="14" name="Chart 13">
            <a:extLst>
              <a:ext uri="{FF2B5EF4-FFF2-40B4-BE49-F238E27FC236}">
                <a16:creationId xmlns:a16="http://schemas.microsoft.com/office/drawing/2014/main" id="{A562885A-A1C1-403C-BEDA-88139BBD7DD2}"/>
              </a:ext>
            </a:extLst>
          </p:cNvPr>
          <p:cNvGraphicFramePr>
            <a:graphicFrameLocks/>
          </p:cNvGraphicFramePr>
          <p:nvPr>
            <p:extLst>
              <p:ext uri="{D42A27DB-BD31-4B8C-83A1-F6EECF244321}">
                <p14:modId xmlns:p14="http://schemas.microsoft.com/office/powerpoint/2010/main" val="3715482071"/>
              </p:ext>
            </p:extLst>
          </p:nvPr>
        </p:nvGraphicFramePr>
        <p:xfrm>
          <a:off x="2790040" y="174738"/>
          <a:ext cx="7656301" cy="421809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53336B59-789F-40B3-B58B-713FE3F18B12}"/>
              </a:ext>
            </a:extLst>
          </p:cNvPr>
          <p:cNvPicPr>
            <a:picLocks noChangeAspect="1"/>
          </p:cNvPicPr>
          <p:nvPr/>
        </p:nvPicPr>
        <p:blipFill>
          <a:blip r:embed="rId4"/>
          <a:stretch>
            <a:fillRect/>
          </a:stretch>
        </p:blipFill>
        <p:spPr>
          <a:xfrm>
            <a:off x="5561367" y="6065837"/>
            <a:ext cx="2566638" cy="664522"/>
          </a:xfrm>
          <a:prstGeom prst="rect">
            <a:avLst/>
          </a:prstGeom>
        </p:spPr>
      </p:pic>
    </p:spTree>
    <p:extLst>
      <p:ext uri="{BB962C8B-B14F-4D97-AF65-F5344CB8AC3E}">
        <p14:creationId xmlns:p14="http://schemas.microsoft.com/office/powerpoint/2010/main" val="133345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4"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6"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8"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9"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1" name="Rectangle 30">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34"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5"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6"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7"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8"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9"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Title 3">
            <a:extLst>
              <a:ext uri="{FF2B5EF4-FFF2-40B4-BE49-F238E27FC236}">
                <a16:creationId xmlns:a16="http://schemas.microsoft.com/office/drawing/2014/main" id="{CA11F5F2-1AEC-4E43-8AF0-CDD9DDECE0CB}"/>
              </a:ext>
            </a:extLst>
          </p:cNvPr>
          <p:cNvSpPr>
            <a:spLocks noGrp="1"/>
          </p:cNvSpPr>
          <p:nvPr>
            <p:ph type="ctrTitle"/>
          </p:nvPr>
        </p:nvSpPr>
        <p:spPr>
          <a:xfrm>
            <a:off x="7461485" y="2605089"/>
            <a:ext cx="4174862" cy="1752599"/>
          </a:xfrm>
        </p:spPr>
        <p:txBody>
          <a:bodyPr vert="horz" lIns="91440" tIns="45720" rIns="91440" bIns="45720" rtlCol="0" anchor="ctr">
            <a:normAutofit fontScale="90000"/>
          </a:bodyPr>
          <a:lstStyle/>
          <a:p>
            <a:pPr algn="l">
              <a:lnSpc>
                <a:spcPct val="90000"/>
              </a:lnSpc>
            </a:pPr>
            <a:r>
              <a:rPr lang="en-US" sz="3600" b="1" dirty="0"/>
              <a:t>2018:  A Year of Balanced Organic and </a:t>
            </a:r>
            <a:br>
              <a:rPr lang="en-US" sz="3600" b="1" dirty="0"/>
            </a:br>
            <a:r>
              <a:rPr lang="en-US" sz="3600" b="1" dirty="0"/>
              <a:t>Acquisition Growth</a:t>
            </a:r>
          </a:p>
        </p:txBody>
      </p:sp>
      <p:sp>
        <p:nvSpPr>
          <p:cNvPr id="3" name="TextBox 2">
            <a:extLst>
              <a:ext uri="{FF2B5EF4-FFF2-40B4-BE49-F238E27FC236}">
                <a16:creationId xmlns:a16="http://schemas.microsoft.com/office/drawing/2014/main" id="{D875292D-6515-43D2-BDC7-2D4A94597F11}"/>
              </a:ext>
            </a:extLst>
          </p:cNvPr>
          <p:cNvSpPr txBox="1"/>
          <p:nvPr/>
        </p:nvSpPr>
        <p:spPr>
          <a:xfrm>
            <a:off x="334144" y="4029559"/>
            <a:ext cx="5938305" cy="3217379"/>
          </a:xfrm>
          <a:prstGeom prst="rect">
            <a:avLst/>
          </a:prstGeom>
        </p:spPr>
        <p:txBody>
          <a:bodyPr vert="horz" lIns="91440" tIns="45720" rIns="91440" bIns="45720" rtlCol="0" anchor="ctr">
            <a:noAutofit/>
          </a:bodyPr>
          <a:lstStyle/>
          <a:p>
            <a:pPr marL="285750" indent="-285750">
              <a:lnSpc>
                <a:spcPct val="90000"/>
              </a:lnSpc>
              <a:spcBef>
                <a:spcPct val="20000"/>
              </a:spcBef>
              <a:spcAft>
                <a:spcPts val="600"/>
              </a:spcAft>
              <a:buClr>
                <a:schemeClr val="accent1">
                  <a:lumMod val="75000"/>
                </a:schemeClr>
              </a:buClr>
              <a:buSzPct val="145000"/>
              <a:buFont typeface="Arial"/>
              <a:buChar char="•"/>
            </a:pPr>
            <a:r>
              <a:rPr lang="en-US" sz="1600" dirty="0"/>
              <a:t>Combinations finalized with mission-driven agencies such as MVLE in Northern Virginia, and Easterseals</a:t>
            </a:r>
            <a:r>
              <a:rPr lang="en-US" sz="1600" strike="sngStrike" dirty="0"/>
              <a:t>’</a:t>
            </a:r>
            <a:r>
              <a:rPr lang="en-US" sz="1600" dirty="0"/>
              <a:t>  in Central and Northern Texas.</a:t>
            </a:r>
          </a:p>
          <a:p>
            <a:pPr marL="285750" indent="-285750">
              <a:lnSpc>
                <a:spcPct val="90000"/>
              </a:lnSpc>
              <a:spcBef>
                <a:spcPct val="20000"/>
              </a:spcBef>
              <a:spcAft>
                <a:spcPts val="600"/>
              </a:spcAft>
              <a:buClr>
                <a:schemeClr val="accent1">
                  <a:lumMod val="75000"/>
                </a:schemeClr>
              </a:buClr>
              <a:buSzPct val="145000"/>
              <a:buFont typeface="Arial"/>
              <a:buChar char="•"/>
            </a:pPr>
            <a:r>
              <a:rPr lang="en-US" sz="1600" dirty="0"/>
              <a:t>Expanded our model workforce program to Washington DC: 2 new contracts totaling $4,4430,000 annually serving 300+ individuals.</a:t>
            </a:r>
          </a:p>
          <a:p>
            <a:pPr marL="285750" indent="-285750">
              <a:lnSpc>
                <a:spcPct val="90000"/>
              </a:lnSpc>
              <a:spcBef>
                <a:spcPct val="20000"/>
              </a:spcBef>
              <a:spcAft>
                <a:spcPts val="600"/>
              </a:spcAft>
              <a:buClr>
                <a:schemeClr val="accent1">
                  <a:lumMod val="75000"/>
                </a:schemeClr>
              </a:buClr>
              <a:buSzPct val="145000"/>
              <a:buFont typeface="Arial"/>
              <a:buChar char="•"/>
            </a:pPr>
            <a:r>
              <a:rPr lang="en-US" sz="1600" dirty="0"/>
              <a:t>Expansion of our work inside Rikers Island—building a replicable model that supports successful transition to the community through work readiness, job placement and coordination across multiple systems and providers. </a:t>
            </a:r>
          </a:p>
          <a:p>
            <a:pPr marL="285750" indent="-285750">
              <a:lnSpc>
                <a:spcPct val="90000"/>
              </a:lnSpc>
              <a:spcBef>
                <a:spcPct val="20000"/>
              </a:spcBef>
              <a:spcAft>
                <a:spcPts val="600"/>
              </a:spcAft>
              <a:buClr>
                <a:schemeClr val="accent1">
                  <a:lumMod val="75000"/>
                </a:schemeClr>
              </a:buClr>
              <a:buSzPct val="145000"/>
              <a:buFont typeface="Arial"/>
              <a:buChar char="•"/>
            </a:pPr>
            <a:r>
              <a:rPr lang="en-US" sz="1600" dirty="0"/>
              <a:t>Expanded partnership with Amazon —placing 100 people  with disabilities within 12 states. </a:t>
            </a:r>
          </a:p>
          <a:p>
            <a:pPr marL="285750" indent="-285750">
              <a:lnSpc>
                <a:spcPct val="90000"/>
              </a:lnSpc>
              <a:spcBef>
                <a:spcPct val="20000"/>
              </a:spcBef>
              <a:spcAft>
                <a:spcPts val="600"/>
              </a:spcAft>
              <a:buClr>
                <a:schemeClr val="accent1">
                  <a:lumMod val="75000"/>
                </a:schemeClr>
              </a:buClr>
              <a:buSzPct val="145000"/>
              <a:buFont typeface="Arial"/>
              <a:buChar char="•"/>
            </a:pPr>
            <a:r>
              <a:rPr lang="en-US" sz="1600" dirty="0"/>
              <a:t>Significant expansion of efforts in New Hampshire – awarded two important contracts to fight opioid crisis.</a:t>
            </a:r>
          </a:p>
          <a:p>
            <a:pPr marL="285750" indent="-285750">
              <a:lnSpc>
                <a:spcPct val="90000"/>
              </a:lnSpc>
              <a:spcBef>
                <a:spcPct val="20000"/>
              </a:spcBef>
              <a:spcAft>
                <a:spcPts val="600"/>
              </a:spcAft>
              <a:buClr>
                <a:schemeClr val="accent1">
                  <a:lumMod val="75000"/>
                </a:schemeClr>
              </a:buClr>
              <a:buSzPct val="145000"/>
              <a:buFont typeface="Arial"/>
              <a:buChar char="•"/>
            </a:pPr>
            <a:r>
              <a:rPr lang="en-US" sz="1600" dirty="0"/>
              <a:t>Continue to grow our Single Stop presence in Community Colleges –currently operating in 27 colleges across 10 states.  Research studies validated a 13% increase in college persistence with SS support. </a:t>
            </a:r>
          </a:p>
          <a:p>
            <a:pPr marL="285750" indent="-285750">
              <a:lnSpc>
                <a:spcPct val="90000"/>
              </a:lnSpc>
              <a:spcBef>
                <a:spcPct val="20000"/>
              </a:spcBef>
              <a:spcAft>
                <a:spcPts val="600"/>
              </a:spcAft>
              <a:buClr>
                <a:schemeClr val="accent1">
                  <a:lumMod val="75000"/>
                </a:schemeClr>
              </a:buClr>
              <a:buSzPct val="145000"/>
              <a:buFont typeface="Arial"/>
              <a:buChar char="•"/>
            </a:pPr>
            <a:r>
              <a:rPr lang="en-US" sz="1600" dirty="0"/>
              <a:t>Significant expansion of our work with the NYC Department for the Aging– awarded an annual contract of $2.3M  placing older workers (ReServists) in 24 city agencies. </a:t>
            </a:r>
          </a:p>
          <a:p>
            <a:pPr>
              <a:lnSpc>
                <a:spcPct val="90000"/>
              </a:lnSpc>
              <a:spcBef>
                <a:spcPct val="20000"/>
              </a:spcBef>
              <a:spcAft>
                <a:spcPts val="600"/>
              </a:spcAft>
              <a:buClr>
                <a:schemeClr val="accent1">
                  <a:lumMod val="75000"/>
                </a:schemeClr>
              </a:buClr>
              <a:buSzPct val="145000"/>
              <a:buFont typeface="Arial"/>
              <a:buChar char="•"/>
            </a:pPr>
            <a:endParaRPr lang="en-US" sz="1600" dirty="0"/>
          </a:p>
          <a:p>
            <a:pPr marL="285750" indent="-285750">
              <a:lnSpc>
                <a:spcPct val="90000"/>
              </a:lnSpc>
              <a:spcBef>
                <a:spcPct val="20000"/>
              </a:spcBef>
              <a:spcAft>
                <a:spcPts val="600"/>
              </a:spcAft>
              <a:buClr>
                <a:schemeClr val="accent1">
                  <a:lumMod val="75000"/>
                </a:schemeClr>
              </a:buClr>
              <a:buSzPct val="145000"/>
              <a:buFont typeface="Arial"/>
              <a:buChar char="•"/>
            </a:pPr>
            <a:endParaRPr lang="en-US" sz="1600" dirty="0"/>
          </a:p>
          <a:p>
            <a:pPr>
              <a:lnSpc>
                <a:spcPct val="90000"/>
              </a:lnSpc>
              <a:spcBef>
                <a:spcPct val="20000"/>
              </a:spcBef>
              <a:spcAft>
                <a:spcPts val="600"/>
              </a:spcAft>
              <a:buClr>
                <a:schemeClr val="accent1">
                  <a:lumMod val="75000"/>
                </a:schemeClr>
              </a:buClr>
              <a:buSzPct val="145000"/>
              <a:buFont typeface="Arial"/>
              <a:buChar char="•"/>
            </a:pPr>
            <a:endParaRPr lang="en-US" sz="1600" dirty="0"/>
          </a:p>
          <a:p>
            <a:pPr marL="285750" indent="-285750">
              <a:lnSpc>
                <a:spcPct val="90000"/>
              </a:lnSpc>
              <a:spcBef>
                <a:spcPct val="20000"/>
              </a:spcBef>
              <a:spcAft>
                <a:spcPts val="600"/>
              </a:spcAft>
              <a:buClr>
                <a:schemeClr val="accent1">
                  <a:lumMod val="75000"/>
                </a:schemeClr>
              </a:buClr>
              <a:buSzPct val="145000"/>
              <a:buFont typeface="Arial"/>
              <a:buChar char="•"/>
            </a:pPr>
            <a:endParaRPr lang="en-US" sz="1600" dirty="0"/>
          </a:p>
          <a:p>
            <a:pPr marL="285750" indent="-285750">
              <a:lnSpc>
                <a:spcPct val="90000"/>
              </a:lnSpc>
              <a:spcBef>
                <a:spcPct val="20000"/>
              </a:spcBef>
              <a:spcAft>
                <a:spcPts val="600"/>
              </a:spcAft>
              <a:buClr>
                <a:schemeClr val="accent1">
                  <a:lumMod val="75000"/>
                </a:schemeClr>
              </a:buClr>
              <a:buSzPct val="145000"/>
              <a:buFont typeface="Arial"/>
              <a:buChar char="•"/>
            </a:pPr>
            <a:endParaRPr lang="en-US" sz="1600" dirty="0"/>
          </a:p>
          <a:p>
            <a:pPr marL="285750" indent="-285750">
              <a:lnSpc>
                <a:spcPct val="90000"/>
              </a:lnSpc>
              <a:spcBef>
                <a:spcPct val="20000"/>
              </a:spcBef>
              <a:spcAft>
                <a:spcPts val="600"/>
              </a:spcAft>
              <a:buClr>
                <a:schemeClr val="accent1">
                  <a:lumMod val="75000"/>
                </a:schemeClr>
              </a:buClr>
              <a:buSzPct val="145000"/>
              <a:buFont typeface="Arial"/>
              <a:buChar char="•"/>
            </a:pPr>
            <a:endParaRPr lang="en-US" sz="2000" dirty="0"/>
          </a:p>
          <a:p>
            <a:pPr marL="285750" indent="-285750">
              <a:lnSpc>
                <a:spcPct val="90000"/>
              </a:lnSpc>
              <a:spcBef>
                <a:spcPct val="20000"/>
              </a:spcBef>
              <a:spcAft>
                <a:spcPts val="600"/>
              </a:spcAft>
              <a:buClr>
                <a:schemeClr val="accent1">
                  <a:lumMod val="75000"/>
                </a:schemeClr>
              </a:buClr>
              <a:buSzPct val="145000"/>
              <a:buFont typeface="Arial"/>
              <a:buChar char="•"/>
            </a:pPr>
            <a:endParaRPr lang="en-US" sz="2000" dirty="0"/>
          </a:p>
          <a:p>
            <a:pPr marL="285750" indent="-285750">
              <a:lnSpc>
                <a:spcPct val="90000"/>
              </a:lnSpc>
              <a:spcBef>
                <a:spcPct val="20000"/>
              </a:spcBef>
              <a:spcAft>
                <a:spcPts val="600"/>
              </a:spcAft>
              <a:buClr>
                <a:schemeClr val="accent1">
                  <a:lumMod val="75000"/>
                </a:schemeClr>
              </a:buClr>
              <a:buSzPct val="145000"/>
              <a:buFont typeface="Arial"/>
              <a:buChar char="•"/>
            </a:pPr>
            <a:endParaRPr lang="en-US" sz="2000" dirty="0"/>
          </a:p>
          <a:p>
            <a:pPr marL="285750" indent="-285750">
              <a:lnSpc>
                <a:spcPct val="90000"/>
              </a:lnSpc>
              <a:spcBef>
                <a:spcPct val="20000"/>
              </a:spcBef>
              <a:spcAft>
                <a:spcPts val="600"/>
              </a:spcAft>
              <a:buClr>
                <a:schemeClr val="accent1">
                  <a:lumMod val="75000"/>
                </a:schemeClr>
              </a:buClr>
              <a:buSzPct val="145000"/>
              <a:buFont typeface="Arial"/>
              <a:buChar char="•"/>
            </a:pPr>
            <a:endParaRPr lang="en-US" sz="2000" dirty="0"/>
          </a:p>
          <a:p>
            <a:pPr marL="285750" indent="-285750">
              <a:lnSpc>
                <a:spcPct val="90000"/>
              </a:lnSpc>
              <a:spcBef>
                <a:spcPct val="20000"/>
              </a:spcBef>
              <a:spcAft>
                <a:spcPts val="600"/>
              </a:spcAft>
              <a:buClr>
                <a:schemeClr val="accent1">
                  <a:lumMod val="75000"/>
                </a:schemeClr>
              </a:buClr>
              <a:buSzPct val="145000"/>
              <a:buFont typeface="Arial"/>
              <a:buChar char="•"/>
            </a:pPr>
            <a:endParaRPr lang="en-US" sz="2000" dirty="0"/>
          </a:p>
          <a:p>
            <a:pPr marL="285750" indent="-285750">
              <a:lnSpc>
                <a:spcPct val="90000"/>
              </a:lnSpc>
              <a:spcBef>
                <a:spcPct val="20000"/>
              </a:spcBef>
              <a:spcAft>
                <a:spcPts val="600"/>
              </a:spcAft>
              <a:buClr>
                <a:schemeClr val="accent1">
                  <a:lumMod val="75000"/>
                </a:schemeClr>
              </a:buClr>
              <a:buSzPct val="145000"/>
              <a:buFont typeface="Arial"/>
              <a:buChar char="•"/>
            </a:pPr>
            <a:endParaRPr lang="en-US" sz="2000" dirty="0"/>
          </a:p>
        </p:txBody>
      </p:sp>
      <p:sp>
        <p:nvSpPr>
          <p:cNvPr id="2" name="Slide Number Placeholder 1">
            <a:extLst>
              <a:ext uri="{FF2B5EF4-FFF2-40B4-BE49-F238E27FC236}">
                <a16:creationId xmlns:a16="http://schemas.microsoft.com/office/drawing/2014/main" id="{28ACF748-9881-456E-B8DB-1D07DD337A63}"/>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6D22F896-40B5-4ADD-8801-0D06FADFA095}" type="slidenum">
              <a:rPr lang="en-US">
                <a:solidFill>
                  <a:srgbClr val="FFFFFF"/>
                </a:solidFill>
              </a:rPr>
              <a:pPr defTabSz="914400">
                <a:spcAft>
                  <a:spcPts val="600"/>
                </a:spcAft>
              </a:pPr>
              <a:t>6</a:t>
            </a:fld>
            <a:endParaRPr lang="en-US" dirty="0">
              <a:solidFill>
                <a:srgbClr val="FFFFFF"/>
              </a:solidFill>
            </a:endParaRPr>
          </a:p>
        </p:txBody>
      </p:sp>
      <p:sp>
        <p:nvSpPr>
          <p:cNvPr id="20" name="Slide Number Placeholder 2">
            <a:extLst>
              <a:ext uri="{FF2B5EF4-FFF2-40B4-BE49-F238E27FC236}">
                <a16:creationId xmlns:a16="http://schemas.microsoft.com/office/drawing/2014/main" id="{5973F42C-5D93-4871-B2DB-341C5441A1A2}"/>
              </a:ext>
            </a:extLst>
          </p:cNvPr>
          <p:cNvSpPr txBox="1">
            <a:spLocks/>
          </p:cNvSpPr>
          <p:nvPr/>
        </p:nvSpPr>
        <p:spPr>
          <a:xfrm>
            <a:off x="10951856" y="5883275"/>
            <a:ext cx="551167"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r>
              <a:rPr lang="en-US" dirty="0"/>
              <a:t>6</a:t>
            </a:r>
          </a:p>
        </p:txBody>
      </p:sp>
    </p:spTree>
    <p:extLst>
      <p:ext uri="{BB962C8B-B14F-4D97-AF65-F5344CB8AC3E}">
        <p14:creationId xmlns:p14="http://schemas.microsoft.com/office/powerpoint/2010/main" val="1665771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E83874-B0D6-4F96-A8D2-266B8EA38C57}"/>
              </a:ext>
            </a:extLst>
          </p:cNvPr>
          <p:cNvSpPr>
            <a:spLocks noGrp="1"/>
          </p:cNvSpPr>
          <p:nvPr>
            <p:ph type="title"/>
          </p:nvPr>
        </p:nvSpPr>
        <p:spPr>
          <a:xfrm>
            <a:off x="1484312" y="685800"/>
            <a:ext cx="5747778" cy="1752599"/>
          </a:xfrm>
        </p:spPr>
        <p:txBody>
          <a:bodyPr>
            <a:normAutofit/>
          </a:bodyPr>
          <a:lstStyle/>
          <a:p>
            <a:pPr>
              <a:lnSpc>
                <a:spcPct val="90000"/>
              </a:lnSpc>
            </a:pPr>
            <a:r>
              <a:rPr lang="en-US" sz="3200" dirty="0"/>
              <a:t>Combinations   that Further Advance our Collective Capacity</a:t>
            </a:r>
          </a:p>
        </p:txBody>
      </p:sp>
      <p:pic>
        <p:nvPicPr>
          <p:cNvPr id="5" name="Picture 4">
            <a:extLst>
              <a:ext uri="{FF2B5EF4-FFF2-40B4-BE49-F238E27FC236}">
                <a16:creationId xmlns:a16="http://schemas.microsoft.com/office/drawing/2014/main" id="{D87FC655-E8A8-48D9-89FC-BF1642471C5E}"/>
              </a:ext>
            </a:extLst>
          </p:cNvPr>
          <p:cNvPicPr>
            <a:picLocks noChangeAspect="1"/>
          </p:cNvPicPr>
          <p:nvPr/>
        </p:nvPicPr>
        <p:blipFill>
          <a:blip r:embed="rId3"/>
          <a:stretch>
            <a:fillRect/>
          </a:stretch>
        </p:blipFill>
        <p:spPr>
          <a:xfrm>
            <a:off x="7922102" y="3466279"/>
            <a:ext cx="3325827" cy="167945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Slide Number Placeholder 3">
            <a:extLst>
              <a:ext uri="{FF2B5EF4-FFF2-40B4-BE49-F238E27FC236}">
                <a16:creationId xmlns:a16="http://schemas.microsoft.com/office/drawing/2014/main" id="{14C8712B-E416-47F4-9BF9-D23C9C8D7E4C}"/>
              </a:ext>
            </a:extLst>
          </p:cNvPr>
          <p:cNvSpPr>
            <a:spLocks noGrp="1"/>
          </p:cNvSpPr>
          <p:nvPr>
            <p:ph type="sldNum" sz="quarter" idx="12"/>
          </p:nvPr>
        </p:nvSpPr>
        <p:spPr>
          <a:xfrm>
            <a:off x="10951856" y="5867131"/>
            <a:ext cx="551167" cy="365125"/>
          </a:xfrm>
        </p:spPr>
        <p:txBody>
          <a:bodyPr>
            <a:normAutofit/>
          </a:bodyPr>
          <a:lstStyle/>
          <a:p>
            <a:pPr>
              <a:spcAft>
                <a:spcPts val="600"/>
              </a:spcAft>
            </a:pPr>
            <a:fld id="{6D22F896-40B5-4ADD-8801-0D06FADFA095}" type="slidenum">
              <a:rPr lang="en-US" smtClean="0"/>
              <a:pPr>
                <a:spcAft>
                  <a:spcPts val="600"/>
                </a:spcAft>
              </a:pPr>
              <a:t>7</a:t>
            </a:fld>
            <a:endParaRPr lang="en-US"/>
          </a:p>
        </p:txBody>
      </p:sp>
      <p:pic>
        <p:nvPicPr>
          <p:cNvPr id="3" name="Picture 2" descr="A close up of a logo&#10;&#10;Description generated with very high confidence">
            <a:extLst>
              <a:ext uri="{FF2B5EF4-FFF2-40B4-BE49-F238E27FC236}">
                <a16:creationId xmlns:a16="http://schemas.microsoft.com/office/drawing/2014/main" id="{77A3D7E7-C6B9-4B7F-8B10-7A11067B59B9}"/>
              </a:ext>
            </a:extLst>
          </p:cNvPr>
          <p:cNvPicPr>
            <a:picLocks noChangeAspect="1"/>
          </p:cNvPicPr>
          <p:nvPr/>
        </p:nvPicPr>
        <p:blipFill>
          <a:blip r:embed="rId4"/>
          <a:stretch>
            <a:fillRect/>
          </a:stretch>
        </p:blipFill>
        <p:spPr>
          <a:xfrm>
            <a:off x="7849273" y="918358"/>
            <a:ext cx="3491657" cy="145260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graphicFrame>
        <p:nvGraphicFramePr>
          <p:cNvPr id="8" name="Content Placeholder 2">
            <a:extLst>
              <a:ext uri="{FF2B5EF4-FFF2-40B4-BE49-F238E27FC236}">
                <a16:creationId xmlns:a16="http://schemas.microsoft.com/office/drawing/2014/main" id="{CB2ABF50-5E3F-4B3B-8398-8F447FA9EB01}"/>
              </a:ext>
            </a:extLst>
          </p:cNvPr>
          <p:cNvGraphicFramePr>
            <a:graphicFrameLocks noGrp="1"/>
          </p:cNvGraphicFramePr>
          <p:nvPr>
            <p:ph idx="1"/>
            <p:extLst>
              <p:ext uri="{D42A27DB-BD31-4B8C-83A1-F6EECF244321}">
                <p14:modId xmlns:p14="http://schemas.microsoft.com/office/powerpoint/2010/main" val="233058955"/>
              </p:ext>
            </p:extLst>
          </p:nvPr>
        </p:nvGraphicFramePr>
        <p:xfrm>
          <a:off x="1484311" y="2666999"/>
          <a:ext cx="5747778" cy="31242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5237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ABCAC-F29C-49D7-A875-4DBD4E34E9CB}"/>
              </a:ext>
            </a:extLst>
          </p:cNvPr>
          <p:cNvSpPr>
            <a:spLocks noGrp="1"/>
          </p:cNvSpPr>
          <p:nvPr>
            <p:ph type="title"/>
          </p:nvPr>
        </p:nvSpPr>
        <p:spPr>
          <a:xfrm>
            <a:off x="1382710" y="1025091"/>
            <a:ext cx="10018713" cy="1282148"/>
          </a:xfrm>
        </p:spPr>
        <p:txBody>
          <a:bodyPr/>
          <a:lstStyle/>
          <a:p>
            <a:r>
              <a:rPr lang="en-US" dirty="0"/>
              <a:t>Easterseals Platform </a:t>
            </a:r>
          </a:p>
        </p:txBody>
      </p:sp>
      <p:sp>
        <p:nvSpPr>
          <p:cNvPr id="3" name="Content Placeholder 2">
            <a:extLst>
              <a:ext uri="{FF2B5EF4-FFF2-40B4-BE49-F238E27FC236}">
                <a16:creationId xmlns:a16="http://schemas.microsoft.com/office/drawing/2014/main" id="{0D95C5A7-4D87-4FA8-8F59-5BC25B2CBE36}"/>
              </a:ext>
            </a:extLst>
          </p:cNvPr>
          <p:cNvSpPr>
            <a:spLocks noGrp="1"/>
          </p:cNvSpPr>
          <p:nvPr>
            <p:ph idx="1"/>
          </p:nvPr>
        </p:nvSpPr>
        <p:spPr>
          <a:xfrm>
            <a:off x="1484310" y="2194297"/>
            <a:ext cx="10018713" cy="4045225"/>
          </a:xfrm>
        </p:spPr>
        <p:txBody>
          <a:bodyPr>
            <a:normAutofit fontScale="70000" lnSpcReduction="20000"/>
          </a:bodyPr>
          <a:lstStyle/>
          <a:p>
            <a:r>
              <a:rPr lang="en-US" dirty="0"/>
              <a:t>Every 4 ½ minutes, a baby is born with a birth defect in the United States—120,00 babies each year. </a:t>
            </a:r>
          </a:p>
          <a:p>
            <a:r>
              <a:rPr lang="en-US" dirty="0"/>
              <a:t>Among persons ages 16 to 64, 70.7% of individuals with disabilities are unemployed. </a:t>
            </a:r>
          </a:p>
          <a:p>
            <a:r>
              <a:rPr lang="en-US" dirty="0"/>
              <a:t>Nationally Easterseals is making a profound difference through its network of 72 high performing affiliates— serving 1.5 million people with disabilities and their families each year.</a:t>
            </a:r>
          </a:p>
          <a:p>
            <a:r>
              <a:rPr lang="en-US" dirty="0"/>
              <a:t>Services include Early Intervention, Child Development,  Pediatric Rehabilitation, Special Education, Employment, services for Veterans, and Older Workers. </a:t>
            </a:r>
          </a:p>
          <a:p>
            <a:r>
              <a:rPr lang="en-US" dirty="0"/>
              <a:t>During the year, we combined with Easterseals Central Texas and Easterseals North Texas and were awarded the rights to establish Easterseals locations in Mississippi, Oklahoma and South Dakota. </a:t>
            </a:r>
          </a:p>
          <a:p>
            <a:pPr lvl="1"/>
            <a:r>
              <a:rPr lang="en-US" sz="2600" dirty="0"/>
              <a:t>Our collective Easterseals serves 6000 children and adults through the efforts of 810 staff. </a:t>
            </a:r>
          </a:p>
          <a:p>
            <a:pPr lvl="1"/>
            <a:r>
              <a:rPr lang="en-US" sz="2600" dirty="0"/>
              <a:t>Of those 4561 are children with disabilities--- providing a tremendous opportunity to test innovations in service delivery that are aspirational in nature—laying the foundation for children with disabilities to successfully transition to adulthood, college and careers. </a:t>
            </a:r>
          </a:p>
          <a:p>
            <a:endParaRPr lang="en-US" dirty="0"/>
          </a:p>
        </p:txBody>
      </p:sp>
      <p:sp>
        <p:nvSpPr>
          <p:cNvPr id="4" name="Slide Number Placeholder 3">
            <a:extLst>
              <a:ext uri="{FF2B5EF4-FFF2-40B4-BE49-F238E27FC236}">
                <a16:creationId xmlns:a16="http://schemas.microsoft.com/office/drawing/2014/main" id="{C18A7439-AB4C-478B-B211-3AB1F6CFEDC0}"/>
              </a:ext>
            </a:extLst>
          </p:cNvPr>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6" name="Picture 5" descr="A close up of a logo&#10;&#10;Description generated with very high confidence">
            <a:extLst>
              <a:ext uri="{FF2B5EF4-FFF2-40B4-BE49-F238E27FC236}">
                <a16:creationId xmlns:a16="http://schemas.microsoft.com/office/drawing/2014/main" id="{C3568857-3215-41D8-B81D-C2B6C27F6351}"/>
              </a:ext>
            </a:extLst>
          </p:cNvPr>
          <p:cNvPicPr>
            <a:picLocks noChangeAspect="1"/>
          </p:cNvPicPr>
          <p:nvPr/>
        </p:nvPicPr>
        <p:blipFill>
          <a:blip r:embed="rId3"/>
          <a:stretch>
            <a:fillRect/>
          </a:stretch>
        </p:blipFill>
        <p:spPr>
          <a:xfrm>
            <a:off x="4749444" y="179212"/>
            <a:ext cx="2693111" cy="958820"/>
          </a:xfrm>
          <a:prstGeom prst="rect">
            <a:avLst/>
          </a:prstGeom>
        </p:spPr>
      </p:pic>
    </p:spTree>
    <p:extLst>
      <p:ext uri="{BB962C8B-B14F-4D97-AF65-F5344CB8AC3E}">
        <p14:creationId xmlns:p14="http://schemas.microsoft.com/office/powerpoint/2010/main" val="680061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99B7C-A794-4A11-919C-8DA9FA4258A1}"/>
              </a:ext>
            </a:extLst>
          </p:cNvPr>
          <p:cNvSpPr>
            <a:spLocks noGrp="1"/>
          </p:cNvSpPr>
          <p:nvPr>
            <p:ph type="title"/>
          </p:nvPr>
        </p:nvSpPr>
        <p:spPr>
          <a:xfrm>
            <a:off x="1484310" y="402579"/>
            <a:ext cx="10018713" cy="908331"/>
          </a:xfrm>
        </p:spPr>
        <p:txBody>
          <a:bodyPr/>
          <a:lstStyle/>
          <a:p>
            <a:r>
              <a:rPr lang="en-US" dirty="0"/>
              <a:t>Close out of NYC WeCARE</a:t>
            </a:r>
          </a:p>
        </p:txBody>
      </p:sp>
      <p:sp>
        <p:nvSpPr>
          <p:cNvPr id="3" name="Content Placeholder 2">
            <a:extLst>
              <a:ext uri="{FF2B5EF4-FFF2-40B4-BE49-F238E27FC236}">
                <a16:creationId xmlns:a16="http://schemas.microsoft.com/office/drawing/2014/main" id="{1EB11FF2-8784-4DB2-AC77-EA6CE4FEA1A1}"/>
              </a:ext>
            </a:extLst>
          </p:cNvPr>
          <p:cNvSpPr>
            <a:spLocks noGrp="1"/>
          </p:cNvSpPr>
          <p:nvPr>
            <p:ph idx="1"/>
          </p:nvPr>
        </p:nvSpPr>
        <p:spPr>
          <a:xfrm>
            <a:off x="1484310" y="1764065"/>
            <a:ext cx="10018713" cy="4027136"/>
          </a:xfrm>
        </p:spPr>
        <p:txBody>
          <a:bodyPr>
            <a:normAutofit/>
          </a:bodyPr>
          <a:lstStyle/>
          <a:p>
            <a:r>
              <a:rPr lang="en-US" dirty="0"/>
              <a:t>Leveraging Fedcap CARES technology through licensing fees to new WeCARE contractors totaling $1.5 million annually.</a:t>
            </a:r>
          </a:p>
          <a:p>
            <a:r>
              <a:rPr lang="en-US" dirty="0"/>
              <a:t>Providing sub-contracting services in the boroughs of  the Bronx and Queens with contracts totaling $19.4M over the next three years with a potential for an additional three year renewal. </a:t>
            </a:r>
          </a:p>
          <a:p>
            <a:r>
              <a:rPr lang="en-US" dirty="0"/>
              <a:t>Total number of jobs in the life of the contract over the course of six years: 17,500.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38A0EDB-1F0C-44D5-A7B4-452299F17782}"/>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69285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16409</TotalTime>
  <Words>1411</Words>
  <Application>Microsoft Office PowerPoint</Application>
  <PresentationFormat>Widescreen</PresentationFormat>
  <Paragraphs>175</Paragraphs>
  <Slides>21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Corbel</vt:lpstr>
      <vt:lpstr>Parallax</vt:lpstr>
      <vt:lpstr>FY 2018  Operating and Financial Results The Fedcap Group </vt:lpstr>
      <vt:lpstr>Our Mission  The Fedcap Group is Committed to Advancing The Economic And Social Well-being Of The Impoverished And Disadvantaged</vt:lpstr>
      <vt:lpstr>FY 2018  Performance Aligned With Strategic Objectives</vt:lpstr>
      <vt:lpstr>Launching of The Fedcap Group</vt:lpstr>
      <vt:lpstr>Strong Growth in Number of People Served Across an Expanded Geographic Footprint    </vt:lpstr>
      <vt:lpstr>2018:  A Year of Balanced Organic and  Acquisition Growth</vt:lpstr>
      <vt:lpstr>Combinations   that Further Advance our Collective Capacity</vt:lpstr>
      <vt:lpstr>Easterseals Platform </vt:lpstr>
      <vt:lpstr>Close out of NYC WeCARE</vt:lpstr>
      <vt:lpstr>Granite Pathways:  Combatting the NH Opioid Crisis </vt:lpstr>
      <vt:lpstr>FY2018  Expanding Poverty Fighting Efforts </vt:lpstr>
      <vt:lpstr>Employment Statistics </vt:lpstr>
      <vt:lpstr> In FY 18, 6430 people received wellness services,  stabilized and were able to go to work.  </vt:lpstr>
      <vt:lpstr>2018  Financial Performance </vt:lpstr>
      <vt:lpstr>Revenue Diversification </vt:lpstr>
      <vt:lpstr>Capacity to Support Growth and Expansion </vt:lpstr>
      <vt:lpstr>Full Year 2018 Financial Review</vt:lpstr>
      <vt:lpstr>Balance Sheet Highlights</vt:lpstr>
      <vt:lpstr>Key Financial Ratios </vt:lpstr>
      <vt:lpstr>Looking Ahead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Half Operating and Financial Results</dc:title>
  <dc:creator>Lorrie Lutz</dc:creator>
  <cp:lastModifiedBy>Lorrie Lutz</cp:lastModifiedBy>
  <cp:revision>261</cp:revision>
  <cp:lastPrinted>2018-12-10T20:58:27Z</cp:lastPrinted>
  <dcterms:created xsi:type="dcterms:W3CDTF">2017-12-06T18:37:10Z</dcterms:created>
  <dcterms:modified xsi:type="dcterms:W3CDTF">2018-12-21T13:50:16Z</dcterms:modified>
</cp:coreProperties>
</file>